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8" d="100"/>
          <a:sy n="78"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90273" y="1178092"/>
            <a:ext cx="8305190" cy="4890378"/>
          </a:xfrm>
          <a:prstGeom prst="rect">
            <a:avLst/>
          </a:prstGeom>
        </p:spPr>
        <p:txBody>
          <a:bodyPr vert="horz" wrap="square" lIns="114300" tIns="57150" rIns="114300" bIns="57150" rtlCol="0" anchor="t" anchorCtr="0">
            <a:spAutoFit/>
          </a:bodyPr>
          <a:lstStyle/>
          <a:p>
            <a:pPr>
              <a:lnSpc>
                <a:spcPct val="120000"/>
              </a:lnSpc>
              <a:spcBef>
                <a:spcPts val="450"/>
              </a:spcBef>
            </a:pPr>
            <a:r>
              <a:rPr lang="en-US" sz="5175" b="1" dirty="0" err="1">
                <a:solidFill>
                  <a:schemeClr val="dk1">
                    <a:alpha val="100000"/>
                  </a:schemeClr>
                </a:solidFill>
                <a:latin typeface="Microsoft Yahei"/>
                <a:ea typeface="Microsoft Yahei"/>
                <a:cs typeface="Microsoft Yahei"/>
              </a:rPr>
              <a:t>静电防护基础知识</a:t>
            </a:r>
            <a:r>
              <a:rPr lang="en-US" sz="5175" b="1" dirty="0">
                <a:solidFill>
                  <a:schemeClr val="dk1">
                    <a:alpha val="100000"/>
                  </a:schemeClr>
                </a:solidFill>
                <a:latin typeface="Microsoft Yahei"/>
                <a:ea typeface="Microsoft Yahei"/>
                <a:cs typeface="Microsoft Yahei"/>
              </a:rPr>
              <a:t>(ESD)</a:t>
            </a:r>
            <a:r>
              <a:rPr lang="en-US" sz="5175" b="1" dirty="0" err="1">
                <a:solidFill>
                  <a:schemeClr val="dk1">
                    <a:alpha val="100000"/>
                  </a:schemeClr>
                </a:solidFill>
                <a:latin typeface="Microsoft Yahei"/>
                <a:ea typeface="Microsoft Yahei"/>
                <a:cs typeface="Microsoft Yahei"/>
              </a:rPr>
              <a:t>培训资料pptx</a:t>
            </a:r>
            <a:endParaRPr lang="en-US" sz="5175" b="1" dirty="0">
              <a:solidFill>
                <a:schemeClr val="dk1">
                  <a:alpha val="100000"/>
                </a:schemeClr>
              </a:solidFill>
              <a:latin typeface="Microsoft Yahei"/>
              <a:ea typeface="Microsoft Yahei"/>
              <a:cs typeface="Microsoft Yahei"/>
            </a:endParaRPr>
          </a:p>
          <a:p>
            <a:pPr>
              <a:lnSpc>
                <a:spcPct val="120000"/>
              </a:lnSpc>
              <a:spcBef>
                <a:spcPts val="450"/>
              </a:spcBef>
            </a:pPr>
            <a:r>
              <a:rPr lang="vi-VN" sz="5175" b="1" dirty="0">
                <a:solidFill>
                  <a:schemeClr val="dk1">
                    <a:alpha val="100000"/>
                  </a:schemeClr>
                </a:solidFill>
                <a:latin typeface="Microsoft Yahei"/>
                <a:ea typeface="Microsoft Yahei"/>
                <a:cs typeface="Microsoft Yahei"/>
              </a:rPr>
              <a:t>Kiến thức cơ bản về tài liệu đào tạo bảo vệ tĩnh điện (ESD) pptx</a:t>
            </a:r>
            <a:endParaRPr lang="en-US" sz="5175" b="1" dirty="0">
              <a:solidFill>
                <a:schemeClr val="dk1">
                  <a:alpha val="100000"/>
                </a:schemeClr>
              </a:solidFill>
              <a:latin typeface="Microsoft Yahei"/>
              <a:ea typeface="Microsoft Yahei"/>
              <a:cs typeface="Microsoft Yahe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69006" y="4720386"/>
            <a:ext cx="2415272" cy="370409"/>
          </a:xfrm>
          <a:prstGeom prst="rect">
            <a:avLst/>
          </a:prstGeom>
          <a:noFill/>
        </p:spPr>
        <p:txBody>
          <a:bodyPr vert="horz" wrap="square" lIns="91440" tIns="45720" rIns="91440" bIns="45720" rtlCol="0" anchor="t" anchorCtr="0">
            <a:noAutofit/>
          </a:bodyPr>
          <a:lstStyle/>
          <a:p>
            <a:pPr algn="ctr">
              <a:defRPr/>
            </a:pPr>
            <a:r>
              <a:rPr lang="en-US" sz="1575" b="1" dirty="0" err="1">
                <a:solidFill>
                  <a:schemeClr val="accent1">
                    <a:alpha val="100000"/>
                  </a:schemeClr>
                </a:solidFill>
                <a:latin typeface="Microsoft Yahei"/>
                <a:ea typeface="Microsoft Yahei"/>
                <a:cs typeface="Microsoft Yahei"/>
              </a:rPr>
              <a:t>电晕放电xả</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hào</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quang</a:t>
            </a:r>
            <a:endParaRPr lang="en-US" sz="1100" dirty="0"/>
          </a:p>
        </p:txBody>
      </p:sp>
      <p:sp>
        <p:nvSpPr>
          <p:cNvPr id="3" name="AutoShape 3"/>
          <p:cNvSpPr/>
          <p:nvPr/>
        </p:nvSpPr>
        <p:spPr>
          <a:xfrm>
            <a:off x="3575643" y="4720386"/>
            <a:ext cx="2415272" cy="370409"/>
          </a:xfrm>
          <a:prstGeom prst="rect">
            <a:avLst/>
          </a:prstGeom>
          <a:noFill/>
        </p:spPr>
        <p:txBody>
          <a:bodyPr vert="horz" wrap="square" lIns="91440" tIns="45720" rIns="91440" bIns="45720" rtlCol="0" anchor="t" anchorCtr="0">
            <a:noAutofit/>
          </a:bodyPr>
          <a:lstStyle/>
          <a:p>
            <a:pPr algn="ctr">
              <a:defRPr/>
            </a:pPr>
            <a:r>
              <a:rPr lang="en-US" sz="1575" b="1" dirty="0" err="1">
                <a:solidFill>
                  <a:schemeClr val="accent1">
                    <a:alpha val="100000"/>
                  </a:schemeClr>
                </a:solidFill>
                <a:latin typeface="Microsoft Yahei"/>
                <a:ea typeface="Microsoft Yahei"/>
                <a:cs typeface="Microsoft Yahei"/>
              </a:rPr>
              <a:t>刷形放电xả</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bàn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chải</a:t>
            </a:r>
            <a:endParaRPr lang="en-US" sz="1100" dirty="0"/>
          </a:p>
        </p:txBody>
      </p:sp>
      <p:sp>
        <p:nvSpPr>
          <p:cNvPr id="4" name="AutoShape 4"/>
          <p:cNvSpPr/>
          <p:nvPr/>
        </p:nvSpPr>
        <p:spPr>
          <a:xfrm>
            <a:off x="6220534" y="4720386"/>
            <a:ext cx="2847265" cy="370409"/>
          </a:xfrm>
          <a:prstGeom prst="rect">
            <a:avLst/>
          </a:prstGeom>
          <a:noFill/>
        </p:spPr>
        <p:txBody>
          <a:bodyPr vert="horz" wrap="square" lIns="91440" tIns="45720" rIns="91440" bIns="45720" rtlCol="0" anchor="t" anchorCtr="0">
            <a:noAutofit/>
          </a:bodyPr>
          <a:lstStyle/>
          <a:p>
            <a:pPr algn="ctr">
              <a:defRPr/>
            </a:pPr>
            <a:r>
              <a:rPr lang="en-US" sz="1575" b="1" dirty="0" err="1">
                <a:solidFill>
                  <a:schemeClr val="accent1">
                    <a:alpha val="100000"/>
                  </a:schemeClr>
                </a:solidFill>
                <a:latin typeface="Microsoft Yahei"/>
                <a:ea typeface="Microsoft Yahei"/>
                <a:cs typeface="Microsoft Yahei"/>
              </a:rPr>
              <a:t>火花放电phóng</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tia</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lửa</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điện</a:t>
            </a:r>
            <a:endParaRPr lang="en-US" sz="1100" dirty="0"/>
          </a:p>
        </p:txBody>
      </p:sp>
      <p:sp>
        <p:nvSpPr>
          <p:cNvPr id="5" name="AutoShape 5"/>
          <p:cNvSpPr/>
          <p:nvPr/>
        </p:nvSpPr>
        <p:spPr>
          <a:xfrm>
            <a:off x="8927174" y="4720386"/>
            <a:ext cx="3112426" cy="370409"/>
          </a:xfrm>
          <a:prstGeom prst="rect">
            <a:avLst/>
          </a:prstGeom>
          <a:noFill/>
        </p:spPr>
        <p:txBody>
          <a:bodyPr vert="horz" wrap="square" lIns="91440" tIns="45720" rIns="91440" bIns="45720" rtlCol="0" anchor="t" anchorCtr="0">
            <a:noAutofit/>
          </a:bodyPr>
          <a:lstStyle/>
          <a:p>
            <a:pPr algn="ctr">
              <a:defRPr/>
            </a:pPr>
            <a:r>
              <a:rPr lang="en-US" sz="1575" b="1" dirty="0" err="1">
                <a:solidFill>
                  <a:schemeClr val="accent1">
                    <a:alpha val="100000"/>
                  </a:schemeClr>
                </a:solidFill>
                <a:latin typeface="Microsoft Yahei"/>
                <a:ea typeface="Microsoft Yahei"/>
                <a:cs typeface="Microsoft Yahei"/>
              </a:rPr>
              <a:t>传播型刷形放电xả</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bàn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chải</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tuyên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truyền</a:t>
            </a:r>
            <a:endParaRPr lang="en-US" sz="1100" dirty="0"/>
          </a:p>
        </p:txBody>
      </p:sp>
      <p:grpSp>
        <p:nvGrpSpPr>
          <p:cNvPr id="6" name="Group 6"/>
          <p:cNvGrpSpPr/>
          <p:nvPr/>
        </p:nvGrpSpPr>
        <p:grpSpPr>
          <a:xfrm>
            <a:off x="454963" y="93878"/>
            <a:ext cx="10641129" cy="834203"/>
            <a:chOff x="454963" y="93878"/>
            <a:chExt cx="10641129" cy="834203"/>
          </a:xfrm>
        </p:grpSpPr>
        <p:sp>
          <p:nvSpPr>
            <p:cNvPr id="7" name="AutoShape 7"/>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8" name="AutoShape 8"/>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9" name="AutoShape 9"/>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0" name="AutoShape 10"/>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11" name="AutoShape 11"/>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12" name="AutoShape 12"/>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13" name="AutoShape 13"/>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14" name="AutoShape 14"/>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15" name="AutoShape 15"/>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16" name="AutoShape 16"/>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17" name="AutoShape 17"/>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18" name="AutoShape 18"/>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19" name="AutoShape 19"/>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0" name="AutoShape 20"/>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21" name="AutoShape 21"/>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22" name="AutoShape 22"/>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23" name="AutoShape 23"/>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24" name="AutoShape 24"/>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25" name="AutoShape 25"/>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26" name="AutoShape 26"/>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27" name="TextBox 27"/>
            <p:cNvSpPr txBox="1"/>
            <p:nvPr/>
          </p:nvSpPr>
          <p:spPr>
            <a:xfrm>
              <a:off x="1094842" y="93878"/>
              <a:ext cx="10001250" cy="834203"/>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静电放电类型Loại</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phóng</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tĩnh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điện</a:t>
              </a:r>
              <a:endParaRPr lang="en-US" sz="3000" b="1" dirty="0">
                <a:solidFill>
                  <a:schemeClr val="accent1">
                    <a:alpha val="100000"/>
                  </a:schemeClr>
                </a:solidFill>
                <a:latin typeface="Microsoft Yahei"/>
                <a:ea typeface="Microsoft Yahei"/>
                <a:cs typeface="Microsoft Yahei"/>
              </a:endParaRPr>
            </a:p>
          </p:txBody>
        </p:sp>
      </p:grpSp>
      <p:pic>
        <p:nvPicPr>
          <p:cNvPr id="28" name="Picture 28"/>
          <p:cNvPicPr>
            <a:picLocks noChangeAspect="1"/>
          </p:cNvPicPr>
          <p:nvPr/>
        </p:nvPicPr>
        <p:blipFill>
          <a:blip r:embed="rId3"/>
          <a:srcRect l="16589" r="16589"/>
          <a:stretch>
            <a:fillRect/>
          </a:stretch>
        </p:blipFill>
        <p:spPr>
          <a:xfrm>
            <a:off x="892584" y="1337857"/>
            <a:ext cx="2465519" cy="2459823"/>
          </a:xfrm>
          <a:prstGeom prst="rect">
            <a:avLst/>
          </a:prstGeom>
        </p:spPr>
      </p:pic>
      <p:pic>
        <p:nvPicPr>
          <p:cNvPr id="29" name="Picture 29"/>
          <p:cNvPicPr>
            <a:picLocks noChangeAspect="1"/>
          </p:cNvPicPr>
          <p:nvPr/>
        </p:nvPicPr>
        <p:blipFill>
          <a:blip r:embed="rId4"/>
          <a:srcRect t="116" b="116"/>
          <a:stretch>
            <a:fillRect/>
          </a:stretch>
        </p:blipFill>
        <p:spPr>
          <a:xfrm>
            <a:off x="3570781" y="1337857"/>
            <a:ext cx="2465519" cy="2459823"/>
          </a:xfrm>
          <a:prstGeom prst="rect">
            <a:avLst/>
          </a:prstGeom>
        </p:spPr>
      </p:pic>
      <p:pic>
        <p:nvPicPr>
          <p:cNvPr id="30" name="Picture 30"/>
          <p:cNvPicPr>
            <a:picLocks noChangeAspect="1"/>
          </p:cNvPicPr>
          <p:nvPr/>
        </p:nvPicPr>
        <p:blipFill>
          <a:blip r:embed="rId5"/>
          <a:srcRect t="116" b="116"/>
          <a:stretch>
            <a:fillRect/>
          </a:stretch>
        </p:blipFill>
        <p:spPr>
          <a:xfrm>
            <a:off x="6248977" y="1337857"/>
            <a:ext cx="2465519" cy="2459823"/>
          </a:xfrm>
          <a:prstGeom prst="rect">
            <a:avLst/>
          </a:prstGeom>
        </p:spPr>
      </p:pic>
      <p:pic>
        <p:nvPicPr>
          <p:cNvPr id="31" name="Picture 31"/>
          <p:cNvPicPr>
            <a:picLocks noChangeAspect="1"/>
          </p:cNvPicPr>
          <p:nvPr/>
        </p:nvPicPr>
        <p:blipFill>
          <a:blip r:embed="rId6"/>
          <a:srcRect t="116" b="116"/>
          <a:stretch>
            <a:fillRect/>
          </a:stretch>
        </p:blipFill>
        <p:spPr>
          <a:xfrm>
            <a:off x="8927174" y="1337857"/>
            <a:ext cx="2465519" cy="2459823"/>
          </a:xfrm>
          <a:prstGeom prst="rect">
            <a:avLst/>
          </a:prstGeom>
        </p:spPr>
      </p:pic>
      <p:sp>
        <p:nvSpPr>
          <p:cNvPr id="32" name="AutoShape 32"/>
          <p:cNvSpPr/>
          <p:nvPr/>
        </p:nvSpPr>
        <p:spPr>
          <a:xfrm>
            <a:off x="1410969" y="3111016"/>
            <a:ext cx="1428750" cy="1428750"/>
          </a:xfrm>
          <a:prstGeom prst="rect">
            <a:avLst/>
          </a:prstGeom>
          <a:solidFill>
            <a:schemeClr val="accent1">
              <a:alpha val="72250"/>
            </a:schemeClr>
          </a:solidFill>
        </p:spPr>
        <p:txBody>
          <a:bodyPr/>
          <a:lstStyle/>
          <a:p>
            <a:endParaRPr lang="zh-TW" altLang="en-US"/>
          </a:p>
        </p:txBody>
      </p:sp>
      <p:sp>
        <p:nvSpPr>
          <p:cNvPr id="33" name="AutoShape 33"/>
          <p:cNvSpPr/>
          <p:nvPr/>
        </p:nvSpPr>
        <p:spPr>
          <a:xfrm>
            <a:off x="4089165" y="3111016"/>
            <a:ext cx="1428750" cy="1428750"/>
          </a:xfrm>
          <a:prstGeom prst="rect">
            <a:avLst/>
          </a:prstGeom>
          <a:solidFill>
            <a:schemeClr val="accent1">
              <a:lumMod val="50000"/>
              <a:alpha val="85000"/>
            </a:schemeClr>
          </a:solidFill>
        </p:spPr>
        <p:txBody>
          <a:bodyPr/>
          <a:lstStyle/>
          <a:p>
            <a:endParaRPr lang="zh-TW" altLang="en-US"/>
          </a:p>
        </p:txBody>
      </p:sp>
      <p:sp>
        <p:nvSpPr>
          <p:cNvPr id="34" name="AutoShape 34"/>
          <p:cNvSpPr/>
          <p:nvPr/>
        </p:nvSpPr>
        <p:spPr>
          <a:xfrm>
            <a:off x="9445558" y="3111016"/>
            <a:ext cx="1428750" cy="1428750"/>
          </a:xfrm>
          <a:prstGeom prst="rect">
            <a:avLst/>
          </a:prstGeom>
          <a:solidFill>
            <a:schemeClr val="accent1">
              <a:lumMod val="50000"/>
              <a:alpha val="85000"/>
            </a:schemeClr>
          </a:solidFill>
        </p:spPr>
        <p:txBody>
          <a:bodyPr/>
          <a:lstStyle/>
          <a:p>
            <a:endParaRPr lang="zh-TW" altLang="en-US"/>
          </a:p>
        </p:txBody>
      </p:sp>
      <p:sp>
        <p:nvSpPr>
          <p:cNvPr id="35" name="AutoShape 35"/>
          <p:cNvSpPr/>
          <p:nvPr/>
        </p:nvSpPr>
        <p:spPr>
          <a:xfrm>
            <a:off x="6767362" y="3111016"/>
            <a:ext cx="1428750" cy="1428750"/>
          </a:xfrm>
          <a:prstGeom prst="rect">
            <a:avLst/>
          </a:prstGeom>
          <a:solidFill>
            <a:schemeClr val="accent1">
              <a:alpha val="85000"/>
            </a:schemeClr>
          </a:solidFill>
        </p:spPr>
        <p:txBody>
          <a:bodyPr/>
          <a:lstStyle/>
          <a:p>
            <a:endParaRPr lang="zh-TW" altLang="en-US"/>
          </a:p>
        </p:txBody>
      </p:sp>
      <p:sp>
        <p:nvSpPr>
          <p:cNvPr id="36" name="TextBox 36"/>
          <p:cNvSpPr txBox="1"/>
          <p:nvPr/>
        </p:nvSpPr>
        <p:spPr>
          <a:xfrm>
            <a:off x="1441168" y="3500231"/>
            <a:ext cx="1368351"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alpha val="100000"/>
                  </a:srgbClr>
                </a:solidFill>
                <a:latin typeface="Microsoft Yahei"/>
                <a:ea typeface="Microsoft Yahei"/>
                <a:cs typeface="Microsoft Yahei"/>
              </a:rPr>
              <a:t>01</a:t>
            </a:r>
          </a:p>
        </p:txBody>
      </p:sp>
      <p:sp>
        <p:nvSpPr>
          <p:cNvPr id="37" name="TextBox 37"/>
          <p:cNvSpPr txBox="1"/>
          <p:nvPr/>
        </p:nvSpPr>
        <p:spPr>
          <a:xfrm>
            <a:off x="4121550" y="3500231"/>
            <a:ext cx="1363980"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alpha val="100000"/>
                  </a:srgbClr>
                </a:solidFill>
                <a:latin typeface="Microsoft Yahei"/>
                <a:ea typeface="Microsoft Yahei"/>
                <a:cs typeface="Microsoft Yahei"/>
              </a:rPr>
              <a:t>02</a:t>
            </a:r>
          </a:p>
        </p:txBody>
      </p:sp>
      <p:sp>
        <p:nvSpPr>
          <p:cNvPr id="38" name="TextBox 38"/>
          <p:cNvSpPr txBox="1"/>
          <p:nvPr/>
        </p:nvSpPr>
        <p:spPr>
          <a:xfrm>
            <a:off x="6799747" y="3500231"/>
            <a:ext cx="1363980"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alpha val="100000"/>
                  </a:srgbClr>
                </a:solidFill>
                <a:latin typeface="Microsoft Yahei"/>
                <a:ea typeface="Microsoft Yahei"/>
                <a:cs typeface="Microsoft Yahei"/>
              </a:rPr>
              <a:t>03</a:t>
            </a:r>
          </a:p>
        </p:txBody>
      </p:sp>
      <p:sp>
        <p:nvSpPr>
          <p:cNvPr id="39" name="TextBox 39"/>
          <p:cNvSpPr txBox="1"/>
          <p:nvPr/>
        </p:nvSpPr>
        <p:spPr>
          <a:xfrm>
            <a:off x="9477944" y="3500231"/>
            <a:ext cx="1363980"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alpha val="100000"/>
                  </a:srgbClr>
                </a:solidFill>
                <a:latin typeface="Microsoft Yahei"/>
                <a:ea typeface="Microsoft Yahei"/>
                <a:cs typeface="Microsoft Yahei"/>
              </a:rPr>
              <a:t>04</a:t>
            </a:r>
          </a:p>
        </p:txBody>
      </p:sp>
      <p:sp>
        <p:nvSpPr>
          <p:cNvPr id="40" name="AutoShape 40"/>
          <p:cNvSpPr/>
          <p:nvPr/>
        </p:nvSpPr>
        <p:spPr>
          <a:xfrm>
            <a:off x="653187" y="5153111"/>
            <a:ext cx="2679794" cy="1611011"/>
          </a:xfrm>
          <a:prstGeom prst="rect">
            <a:avLst/>
          </a:prstGeom>
          <a:noFill/>
        </p:spPr>
        <p:txBody>
          <a:bodyPr vert="horz" wrap="square" lIns="91440" tIns="45720" rIns="91440" bIns="45720" rtlCol="0" anchor="t" anchorCtr="1">
            <a:noAutofit/>
          </a:bodyPr>
          <a:lstStyle/>
          <a:p>
            <a:pPr algn="ctr">
              <a:lnSpc>
                <a:spcPct val="140000"/>
              </a:lnSpc>
              <a:spcBef>
                <a:spcPct val="0"/>
              </a:spcBef>
              <a:defRPr/>
            </a:pPr>
            <a:r>
              <a:rPr lang="en-US" sz="1350" dirty="0" err="1">
                <a:solidFill>
                  <a:schemeClr val="dk1">
                    <a:alpha val="100000"/>
                  </a:schemeClr>
                </a:solidFill>
                <a:latin typeface="Microsoft Yahei"/>
                <a:ea typeface="Microsoft Yahei"/>
                <a:cs typeface="Microsoft Yahei"/>
              </a:rPr>
              <a:t>发生在带电体的尖端附近，空气被电离，产生发光现象</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Xảy ra ở gần đầu của vật tích điện, nơi không khí bị ion hóa, dẫn đến phát quang.</a:t>
            </a:r>
            <a:endParaRPr lang="en-US" sz="1100" dirty="0"/>
          </a:p>
        </p:txBody>
      </p:sp>
      <p:sp>
        <p:nvSpPr>
          <p:cNvPr id="41" name="AutoShape 41"/>
          <p:cNvSpPr/>
          <p:nvPr/>
        </p:nvSpPr>
        <p:spPr>
          <a:xfrm>
            <a:off x="3358104" y="5153111"/>
            <a:ext cx="2653074" cy="1857289"/>
          </a:xfrm>
          <a:prstGeom prst="rect">
            <a:avLst/>
          </a:prstGeom>
          <a:noFill/>
        </p:spPr>
        <p:txBody>
          <a:bodyPr vert="horz" wrap="square" lIns="91440" tIns="45720" rIns="91440" bIns="45720" rtlCol="0" anchor="t" anchorCtr="1">
            <a:noAutofit/>
          </a:bodyPr>
          <a:lstStyle/>
          <a:p>
            <a:pPr algn="ctr">
              <a:lnSpc>
                <a:spcPct val="140000"/>
              </a:lnSpc>
              <a:spcBef>
                <a:spcPct val="0"/>
              </a:spcBef>
              <a:defRPr/>
            </a:pPr>
            <a:r>
              <a:rPr lang="en-US" sz="1350" dirty="0" err="1">
                <a:solidFill>
                  <a:schemeClr val="dk1">
                    <a:alpha val="100000"/>
                  </a:schemeClr>
                </a:solidFill>
                <a:latin typeface="Microsoft Yahei"/>
                <a:ea typeface="Microsoft Yahei"/>
                <a:cs typeface="Microsoft Yahei"/>
              </a:rPr>
              <a:t>发生在带电体与接地物体之间，空气被击穿形成导电通道</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Xảy ra giữa một vật tích điện và một vật được nối đất, và không khí bị phá vỡ để tạo thành một kênh dẫn điện.</a:t>
            </a:r>
            <a:endParaRPr lang="en-US" sz="1100" dirty="0"/>
          </a:p>
        </p:txBody>
      </p:sp>
      <p:sp>
        <p:nvSpPr>
          <p:cNvPr id="42" name="AutoShape 42"/>
          <p:cNvSpPr/>
          <p:nvPr/>
        </p:nvSpPr>
        <p:spPr>
          <a:xfrm>
            <a:off x="6274100" y="5153111"/>
            <a:ext cx="2565100" cy="1704889"/>
          </a:xfrm>
          <a:prstGeom prst="rect">
            <a:avLst/>
          </a:prstGeom>
          <a:noFill/>
        </p:spPr>
        <p:txBody>
          <a:bodyPr vert="horz" wrap="square" lIns="91440" tIns="45720" rIns="91440" bIns="45720" rtlCol="0" anchor="t" anchorCtr="1">
            <a:noAutofit/>
          </a:bodyPr>
          <a:lstStyle/>
          <a:p>
            <a:pPr algn="ctr">
              <a:lnSpc>
                <a:spcPct val="140000"/>
              </a:lnSpc>
              <a:spcBef>
                <a:spcPct val="0"/>
              </a:spcBef>
              <a:defRPr/>
            </a:pPr>
            <a:r>
              <a:rPr lang="en-US" sz="1350" dirty="0" err="1">
                <a:solidFill>
                  <a:schemeClr val="dk1">
                    <a:alpha val="100000"/>
                  </a:schemeClr>
                </a:solidFill>
                <a:latin typeface="Microsoft Yahei"/>
                <a:ea typeface="Microsoft Yahei"/>
                <a:cs typeface="Microsoft Yahei"/>
              </a:rPr>
              <a:t>发生在两个带电体之间，空气被击穿形成明亮的火花。Xảy</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ra</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giữa</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hai</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vật</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tích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điện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trong</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đó</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không</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khí</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bị</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phá</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vỡ</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tạo</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thành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tia</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lửa</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điện</a:t>
            </a:r>
            <a:r>
              <a:rPr lang="en-US" sz="1350" dirty="0">
                <a:solidFill>
                  <a:schemeClr val="dk1">
                    <a:alpha val="100000"/>
                  </a:schemeClr>
                </a:solidFill>
                <a:latin typeface="Microsoft Yahei"/>
                <a:ea typeface="Microsoft Yahei"/>
                <a:cs typeface="Microsoft Yahei"/>
              </a:rPr>
              <a:t>.</a:t>
            </a:r>
            <a:endParaRPr lang="en-US" sz="1100" dirty="0"/>
          </a:p>
        </p:txBody>
      </p:sp>
      <p:sp>
        <p:nvSpPr>
          <p:cNvPr id="43" name="AutoShape 43"/>
          <p:cNvSpPr/>
          <p:nvPr/>
        </p:nvSpPr>
        <p:spPr>
          <a:xfrm>
            <a:off x="9015744" y="5177692"/>
            <a:ext cx="3112426" cy="1680308"/>
          </a:xfrm>
          <a:prstGeom prst="rect">
            <a:avLst/>
          </a:prstGeom>
          <a:noFill/>
        </p:spPr>
        <p:txBody>
          <a:bodyPr vert="horz" wrap="square" lIns="91440" tIns="45720" rIns="91440" bIns="45720" rtlCol="0" anchor="t" anchorCtr="1">
            <a:noAutofit/>
          </a:bodyPr>
          <a:lstStyle/>
          <a:p>
            <a:pPr algn="ctr">
              <a:lnSpc>
                <a:spcPct val="140000"/>
              </a:lnSpc>
              <a:spcBef>
                <a:spcPct val="0"/>
              </a:spcBef>
              <a:defRPr/>
            </a:pPr>
            <a:r>
              <a:rPr lang="en-US" sz="1350" dirty="0" err="1">
                <a:solidFill>
                  <a:schemeClr val="dk1">
                    <a:alpha val="100000"/>
                  </a:schemeClr>
                </a:solidFill>
                <a:latin typeface="Microsoft Yahei"/>
                <a:ea typeface="Microsoft Yahei"/>
                <a:cs typeface="Microsoft Yahei"/>
              </a:rPr>
              <a:t>发生在高速运动的带电体上，形成一连串的放电通道。Nó</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xảy</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ra</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trên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các</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vật</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tích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điện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chuyển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động</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với</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tốc</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độ</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cao</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và</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tạo</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thành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một</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loạt</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các</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kênh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phóng</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điện</a:t>
            </a:r>
            <a:r>
              <a:rPr lang="en-US" sz="1350" dirty="0">
                <a:solidFill>
                  <a:schemeClr val="dk1">
                    <a:alpha val="100000"/>
                  </a:schemeClr>
                </a:solidFill>
                <a:latin typeface="Microsoft Yahei"/>
                <a:ea typeface="Microsoft Yahei"/>
                <a:cs typeface="Microsoft Yahei"/>
              </a:rPr>
              <a:t>.</a:t>
            </a:r>
            <a:endParaRPr lang="en-US" sz="11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41022" y="2505551"/>
            <a:ext cx="1169862" cy="1169862"/>
          </a:xfrm>
          <a:prstGeom prst="ellipse">
            <a:avLst/>
          </a:prstGeom>
          <a:gradFill>
            <a:gsLst>
              <a:gs pos="0">
                <a:schemeClr val="accent5">
                  <a:alpha val="100000"/>
                </a:schemeClr>
              </a:gs>
              <a:gs pos="100000">
                <a:schemeClr val="lt2">
                  <a:alpha val="100000"/>
                </a:schemeClr>
              </a:gs>
            </a:gsLst>
            <a:lin ang="4500000"/>
            <a:tileRect/>
          </a:gradFill>
        </p:spPr>
        <p:txBody>
          <a:bodyPr/>
          <a:lstStyle/>
          <a:p>
            <a:endParaRPr lang="zh-TW" altLang="en-US"/>
          </a:p>
        </p:txBody>
      </p:sp>
      <p:sp>
        <p:nvSpPr>
          <p:cNvPr id="3" name="TextBox 3"/>
          <p:cNvSpPr txBox="1"/>
          <p:nvPr/>
        </p:nvSpPr>
        <p:spPr>
          <a:xfrm>
            <a:off x="2857192" y="2151175"/>
            <a:ext cx="9695079" cy="2189683"/>
          </a:xfrm>
          <a:prstGeom prst="rect">
            <a:avLst/>
          </a:prstGeom>
        </p:spPr>
        <p:txBody>
          <a:bodyPr vert="horz" wrap="square" lIns="114300" tIns="57150" rIns="114300" bIns="57150" rtlCol="0" anchor="t" anchorCtr="0">
            <a:spAutoFit/>
          </a:bodyPr>
          <a:lstStyle/>
          <a:p>
            <a:pPr>
              <a:lnSpc>
                <a:spcPct val="100000"/>
              </a:lnSpc>
              <a:spcBef>
                <a:spcPts val="450"/>
              </a:spcBef>
            </a:pPr>
            <a:r>
              <a:rPr lang="en-US" sz="12300" b="1">
                <a:solidFill>
                  <a:schemeClr val="dk1">
                    <a:alpha val="100000"/>
                  </a:schemeClr>
                </a:solidFill>
                <a:latin typeface="Microsoft Yahei"/>
                <a:ea typeface="Microsoft Yahei"/>
                <a:cs typeface="Microsoft Yahei"/>
              </a:rPr>
              <a:t>03</a:t>
            </a:r>
          </a:p>
        </p:txBody>
      </p:sp>
      <p:sp>
        <p:nvSpPr>
          <p:cNvPr id="4" name="TextBox 4"/>
          <p:cNvSpPr txBox="1"/>
          <p:nvPr/>
        </p:nvSpPr>
        <p:spPr>
          <a:xfrm>
            <a:off x="5117748" y="2052260"/>
            <a:ext cx="7074251" cy="2387513"/>
          </a:xfrm>
          <a:prstGeom prst="rect">
            <a:avLst/>
          </a:prstGeom>
        </p:spPr>
        <p:txBody>
          <a:bodyPr vert="horz" wrap="square" lIns="114300" tIns="57150" rIns="114300" bIns="57150" rtlCol="0" anchor="ctr" anchorCtr="0">
            <a:spAutoFit/>
          </a:bodyPr>
          <a:lstStyle/>
          <a:p>
            <a:pPr>
              <a:lnSpc>
                <a:spcPct val="120000"/>
              </a:lnSpc>
              <a:spcBef>
                <a:spcPts val="450"/>
              </a:spcBef>
            </a:pPr>
            <a:r>
              <a:rPr lang="en-US" sz="4200" b="1" dirty="0" err="1">
                <a:solidFill>
                  <a:srgbClr val="000000">
                    <a:alpha val="100000"/>
                  </a:srgbClr>
                </a:solidFill>
                <a:latin typeface="Microsoft Yahei"/>
                <a:ea typeface="Microsoft Yahei"/>
                <a:cs typeface="Microsoft Yahei"/>
              </a:rPr>
              <a:t>静电防护措施与方法</a:t>
            </a:r>
            <a:r>
              <a:rPr lang="vi-VN" sz="4200" b="1" dirty="0">
                <a:solidFill>
                  <a:srgbClr val="000000">
                    <a:alpha val="100000"/>
                  </a:srgbClr>
                </a:solidFill>
                <a:latin typeface="Microsoft Yahei"/>
                <a:ea typeface="Microsoft Yahei"/>
                <a:cs typeface="Microsoft Yahei"/>
              </a:rPr>
              <a:t>Các biện pháp và phương pháp bảo vệ tĩnh điện</a:t>
            </a:r>
            <a:endParaRPr lang="en-US" sz="4200" b="1" dirty="0">
              <a:solidFill>
                <a:srgbClr val="000000">
                  <a:alpha val="100000"/>
                </a:srgbClr>
              </a:solidFill>
              <a:latin typeface="Microsoft Yahei"/>
              <a:ea typeface="Microsoft Yahei"/>
              <a:cs typeface="Microsoft Yahei"/>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3859086" flipV="1">
            <a:off x="1527125" y="1469413"/>
            <a:ext cx="2109431" cy="2217572"/>
          </a:xfrm>
          <a:prstGeom prst="parallelogram">
            <a:avLst>
              <a:gd name="adj" fmla="val 54601"/>
            </a:avLst>
          </a:prstGeom>
          <a:solidFill>
            <a:schemeClr val="accent1">
              <a:alpha val="100000"/>
            </a:schemeClr>
          </a:solidFill>
        </p:spPr>
        <p:txBody>
          <a:bodyPr/>
          <a:lstStyle/>
          <a:p>
            <a:endParaRPr lang="zh-TW" altLang="en-US"/>
          </a:p>
        </p:txBody>
      </p:sp>
      <p:sp>
        <p:nvSpPr>
          <p:cNvPr id="3" name="TextBox 3"/>
          <p:cNvSpPr txBox="1"/>
          <p:nvPr/>
        </p:nvSpPr>
        <p:spPr>
          <a:xfrm>
            <a:off x="1125769" y="4581680"/>
            <a:ext cx="2864065" cy="1853678"/>
          </a:xfrm>
          <a:prstGeom prst="rect">
            <a:avLst/>
          </a:prstGeom>
        </p:spPr>
        <p:txBody>
          <a:bodyPr vert="horz" wrap="square" lIns="114300" tIns="57150" rIns="114300" bIns="57150" rtlCol="0" anchor="t" anchorCtr="0">
            <a:normAutofit fontScale="85000" lnSpcReduction="10000"/>
          </a:bodyPr>
          <a:lstStyle/>
          <a:p>
            <a:pPr algn="just">
              <a:lnSpc>
                <a:spcPct val="120000"/>
              </a:lnSpc>
            </a:pPr>
            <a:r>
              <a:rPr lang="en-US" sz="1500" dirty="0" err="1">
                <a:solidFill>
                  <a:schemeClr val="dk1">
                    <a:alpha val="100000"/>
                  </a:schemeClr>
                </a:solidFill>
                <a:latin typeface="Microsoft Yahei"/>
                <a:ea typeface="Microsoft Yahei"/>
                <a:cs typeface="Microsoft Yahei"/>
              </a:rPr>
              <a:t>包括防静电工作服、防静电鞋、防静电帽等，以有效减少人体静电产生和积累</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Bao gồm quần áo bảo hộ lao động chống tĩnh điện, giày chống tĩnh điện, mũ chống tĩnh điện, v.v. để giảm hiệu quả việc tạo ra và tích tụ tĩnh điện trong cơ thể con người.</a:t>
            </a:r>
            <a:endParaRPr lang="en-US" sz="1500" dirty="0">
              <a:solidFill>
                <a:schemeClr val="dk1">
                  <a:alpha val="100000"/>
                </a:schemeClr>
              </a:solidFill>
              <a:latin typeface="Microsoft Yahei"/>
              <a:ea typeface="Microsoft Yahei"/>
              <a:cs typeface="Microsoft Yahei"/>
            </a:endParaRPr>
          </a:p>
        </p:txBody>
      </p:sp>
      <p:pic>
        <p:nvPicPr>
          <p:cNvPr id="4" name="Picture 4"/>
          <p:cNvPicPr>
            <a:picLocks noChangeAspect="1"/>
          </p:cNvPicPr>
          <p:nvPr/>
        </p:nvPicPr>
        <p:blipFill>
          <a:blip r:embed="rId3"/>
          <a:srcRect/>
          <a:stretch>
            <a:fillRect/>
          </a:stretch>
        </p:blipFill>
        <p:spPr>
          <a:xfrm>
            <a:off x="1602827" y="1536628"/>
            <a:ext cx="1898907" cy="1898907"/>
          </a:xfrm>
          <a:prstGeom prst="ellipse">
            <a:avLst/>
          </a:prstGeom>
        </p:spPr>
      </p:pic>
      <p:sp>
        <p:nvSpPr>
          <p:cNvPr id="5" name="AutoShape 5"/>
          <p:cNvSpPr/>
          <p:nvPr/>
        </p:nvSpPr>
        <p:spPr>
          <a:xfrm rot="-3859086" flipV="1">
            <a:off x="5041284" y="1457221"/>
            <a:ext cx="2109431" cy="2217572"/>
          </a:xfrm>
          <a:prstGeom prst="parallelogram">
            <a:avLst>
              <a:gd name="adj" fmla="val 54601"/>
            </a:avLst>
          </a:prstGeom>
          <a:solidFill>
            <a:schemeClr val="accent2">
              <a:alpha val="100000"/>
            </a:schemeClr>
          </a:solidFill>
        </p:spPr>
        <p:txBody>
          <a:bodyPr/>
          <a:lstStyle/>
          <a:p>
            <a:endParaRPr lang="zh-TW" altLang="en-US"/>
          </a:p>
        </p:txBody>
      </p:sp>
      <p:pic>
        <p:nvPicPr>
          <p:cNvPr id="6" name="Picture 6"/>
          <p:cNvPicPr>
            <a:picLocks noChangeAspect="1"/>
          </p:cNvPicPr>
          <p:nvPr/>
        </p:nvPicPr>
        <p:blipFill>
          <a:blip r:embed="rId4"/>
          <a:srcRect/>
          <a:stretch>
            <a:fillRect/>
          </a:stretch>
        </p:blipFill>
        <p:spPr>
          <a:xfrm>
            <a:off x="5168347" y="1536628"/>
            <a:ext cx="1898907" cy="1898907"/>
          </a:xfrm>
          <a:prstGeom prst="ellipse">
            <a:avLst/>
          </a:prstGeom>
        </p:spPr>
      </p:pic>
      <p:sp>
        <p:nvSpPr>
          <p:cNvPr id="7" name="AutoShape 7"/>
          <p:cNvSpPr/>
          <p:nvPr/>
        </p:nvSpPr>
        <p:spPr>
          <a:xfrm rot="-3859086" flipV="1">
            <a:off x="8711366" y="1419290"/>
            <a:ext cx="2109431" cy="2217572"/>
          </a:xfrm>
          <a:prstGeom prst="parallelogram">
            <a:avLst>
              <a:gd name="adj" fmla="val 54601"/>
            </a:avLst>
          </a:prstGeom>
          <a:solidFill>
            <a:schemeClr val="accent1">
              <a:alpha val="100000"/>
            </a:schemeClr>
          </a:solidFill>
        </p:spPr>
        <p:txBody>
          <a:bodyPr/>
          <a:lstStyle/>
          <a:p>
            <a:endParaRPr lang="zh-TW" altLang="en-US"/>
          </a:p>
        </p:txBody>
      </p:sp>
      <p:pic>
        <p:nvPicPr>
          <p:cNvPr id="8" name="Picture 8"/>
          <p:cNvPicPr>
            <a:picLocks noChangeAspect="1"/>
          </p:cNvPicPr>
          <p:nvPr/>
        </p:nvPicPr>
        <p:blipFill>
          <a:blip r:embed="rId5"/>
          <a:srcRect/>
          <a:stretch>
            <a:fillRect/>
          </a:stretch>
        </p:blipFill>
        <p:spPr>
          <a:xfrm>
            <a:off x="8871767" y="1536628"/>
            <a:ext cx="1898907" cy="1898907"/>
          </a:xfrm>
          <a:prstGeom prst="ellipse">
            <a:avLst/>
          </a:prstGeom>
        </p:spPr>
      </p:pic>
      <p:sp>
        <p:nvSpPr>
          <p:cNvPr id="9" name="TextBox 9"/>
          <p:cNvSpPr txBox="1"/>
          <p:nvPr/>
        </p:nvSpPr>
        <p:spPr>
          <a:xfrm>
            <a:off x="1066381" y="3766355"/>
            <a:ext cx="2971800" cy="485775"/>
          </a:xfrm>
          <a:prstGeom prst="rect">
            <a:avLst/>
          </a:prstGeom>
        </p:spPr>
        <p:txBody>
          <a:bodyPr vert="horz" wrap="square" lIns="114300" tIns="57150" rIns="114300" bIns="57150" rtlCol="0" anchor="t" anchorCtr="1">
            <a:normAutofit fontScale="62500" lnSpcReduction="20000"/>
          </a:bodyPr>
          <a:lstStyle/>
          <a:p>
            <a:pPr algn="ctr">
              <a:lnSpc>
                <a:spcPct val="96000"/>
              </a:lnSpc>
            </a:pPr>
            <a:r>
              <a:rPr lang="en-US" sz="2325" b="1" dirty="0" err="1">
                <a:solidFill>
                  <a:schemeClr val="accent1">
                    <a:alpha val="100000"/>
                  </a:schemeClr>
                </a:solidFill>
                <a:latin typeface="Microsoft Yahei"/>
                <a:ea typeface="Microsoft Yahei"/>
                <a:cs typeface="Microsoft Yahei"/>
              </a:rPr>
              <a:t>穿戴防静电服装Mặc</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quần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áo</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chống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endParaRPr lang="en-US" sz="2325" b="1" dirty="0">
              <a:solidFill>
                <a:schemeClr val="accent1">
                  <a:alpha val="100000"/>
                </a:schemeClr>
              </a:solidFill>
              <a:latin typeface="Microsoft Yahei"/>
              <a:ea typeface="Microsoft Yahei"/>
              <a:cs typeface="Microsoft Yahei"/>
            </a:endParaRPr>
          </a:p>
        </p:txBody>
      </p:sp>
      <p:grpSp>
        <p:nvGrpSpPr>
          <p:cNvPr id="10" name="Group 10"/>
          <p:cNvGrpSpPr/>
          <p:nvPr/>
        </p:nvGrpSpPr>
        <p:grpSpPr>
          <a:xfrm>
            <a:off x="1226739" y="4350852"/>
            <a:ext cx="2651083" cy="97536"/>
            <a:chOff x="1226739" y="4350852"/>
            <a:chExt cx="2651083" cy="97536"/>
          </a:xfrm>
        </p:grpSpPr>
        <p:cxnSp>
          <p:nvCxnSpPr>
            <p:cNvPr id="11" name="Connector 11"/>
            <p:cNvCxnSpPr/>
            <p:nvPr/>
          </p:nvCxnSpPr>
          <p:spPr>
            <a:xfrm flipV="1">
              <a:off x="1287927" y="4399620"/>
              <a:ext cx="2492359" cy="4740"/>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2" name="AutoShape 12"/>
            <p:cNvSpPr/>
            <p:nvPr/>
          </p:nvSpPr>
          <p:spPr>
            <a:xfrm>
              <a:off x="1226739" y="4350852"/>
              <a:ext cx="97536" cy="97536"/>
            </a:xfrm>
            <a:prstGeom prst="ellipse">
              <a:avLst/>
            </a:prstGeom>
            <a:solidFill>
              <a:schemeClr val="accent1">
                <a:alpha val="100000"/>
              </a:schemeClr>
            </a:solidFill>
          </p:spPr>
          <p:txBody>
            <a:bodyPr/>
            <a:lstStyle/>
            <a:p>
              <a:endParaRPr lang="zh-TW" altLang="en-US"/>
            </a:p>
          </p:txBody>
        </p:sp>
        <p:sp>
          <p:nvSpPr>
            <p:cNvPr id="13" name="AutoShape 13"/>
            <p:cNvSpPr/>
            <p:nvPr/>
          </p:nvSpPr>
          <p:spPr>
            <a:xfrm>
              <a:off x="3780286" y="4350852"/>
              <a:ext cx="97536" cy="97536"/>
            </a:xfrm>
            <a:prstGeom prst="ellipse">
              <a:avLst/>
            </a:prstGeom>
            <a:solidFill>
              <a:schemeClr val="accent1">
                <a:alpha val="100000"/>
              </a:schemeClr>
            </a:solidFill>
          </p:spPr>
          <p:txBody>
            <a:bodyPr/>
            <a:lstStyle/>
            <a:p>
              <a:endParaRPr lang="zh-TW" altLang="en-US"/>
            </a:p>
          </p:txBody>
        </p:sp>
      </p:grpSp>
      <p:sp>
        <p:nvSpPr>
          <p:cNvPr id="14" name="TextBox 14"/>
          <p:cNvSpPr txBox="1"/>
          <p:nvPr/>
        </p:nvSpPr>
        <p:spPr>
          <a:xfrm>
            <a:off x="4892455" y="4590395"/>
            <a:ext cx="2864065" cy="1658005"/>
          </a:xfrm>
          <a:prstGeom prst="rect">
            <a:avLst/>
          </a:prstGeom>
        </p:spPr>
        <p:txBody>
          <a:bodyPr vert="horz" wrap="square" lIns="114300" tIns="57150" rIns="114300" bIns="57150" rtlCol="0" anchor="t" anchorCtr="0">
            <a:normAutofit fontScale="92500"/>
          </a:bodyPr>
          <a:lstStyle/>
          <a:p>
            <a:pPr algn="just">
              <a:lnSpc>
                <a:spcPct val="120000"/>
              </a:lnSpc>
            </a:pPr>
            <a:r>
              <a:rPr lang="en-US" sz="1500" dirty="0" err="1">
                <a:solidFill>
                  <a:schemeClr val="dk1">
                    <a:alpha val="100000"/>
                  </a:schemeClr>
                </a:solidFill>
                <a:latin typeface="Microsoft Yahei"/>
                <a:ea typeface="Microsoft Yahei"/>
                <a:cs typeface="Microsoft Yahei"/>
              </a:rPr>
              <a:t>通过手环将人体静电导入大地，避免静电对电子元器件造成损害</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Sử dụng vòng tay để dẫn tĩnh điện từ cơ thể con người xuống đất để ngăn tĩnh điện gây hư hỏng linh kiện điện tử.</a:t>
            </a:r>
            <a:endParaRPr lang="en-US" sz="1500" dirty="0">
              <a:solidFill>
                <a:schemeClr val="dk1">
                  <a:alpha val="100000"/>
                </a:schemeClr>
              </a:solidFill>
              <a:latin typeface="Microsoft Yahei"/>
              <a:ea typeface="Microsoft Yahei"/>
              <a:cs typeface="Microsoft Yahei"/>
            </a:endParaRPr>
          </a:p>
        </p:txBody>
      </p:sp>
      <p:sp>
        <p:nvSpPr>
          <p:cNvPr id="15" name="TextBox 15"/>
          <p:cNvSpPr txBox="1"/>
          <p:nvPr/>
        </p:nvSpPr>
        <p:spPr>
          <a:xfrm>
            <a:off x="4641426" y="3746205"/>
            <a:ext cx="2952750" cy="485775"/>
          </a:xfrm>
          <a:prstGeom prst="rect">
            <a:avLst/>
          </a:prstGeom>
        </p:spPr>
        <p:txBody>
          <a:bodyPr vert="horz" wrap="square" lIns="114300" tIns="57150" rIns="114300" bIns="57150" rtlCol="0" anchor="t" anchorCtr="1">
            <a:normAutofit fontScale="62500" lnSpcReduction="20000"/>
          </a:bodyPr>
          <a:lstStyle/>
          <a:p>
            <a:pPr algn="ctr">
              <a:lnSpc>
                <a:spcPct val="96000"/>
              </a:lnSpc>
            </a:pPr>
            <a:r>
              <a:rPr lang="en-US" sz="2325" b="1" dirty="0" err="1">
                <a:solidFill>
                  <a:schemeClr val="accent1">
                    <a:alpha val="100000"/>
                  </a:schemeClr>
                </a:solidFill>
                <a:latin typeface="Microsoft Yahei"/>
                <a:ea typeface="Microsoft Yahei"/>
                <a:cs typeface="Microsoft Yahei"/>
              </a:rPr>
              <a:t>佩戴防静电手环Đeo</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vòng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tay</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chống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endParaRPr lang="en-US" sz="2325" b="1" dirty="0">
              <a:solidFill>
                <a:schemeClr val="accent1">
                  <a:alpha val="100000"/>
                </a:schemeClr>
              </a:solidFill>
              <a:latin typeface="Microsoft Yahei"/>
              <a:ea typeface="Microsoft Yahei"/>
              <a:cs typeface="Microsoft Yahei"/>
            </a:endParaRPr>
          </a:p>
        </p:txBody>
      </p:sp>
      <p:grpSp>
        <p:nvGrpSpPr>
          <p:cNvPr id="16" name="Group 16"/>
          <p:cNvGrpSpPr/>
          <p:nvPr/>
        </p:nvGrpSpPr>
        <p:grpSpPr>
          <a:xfrm>
            <a:off x="4792260" y="4350852"/>
            <a:ext cx="2651083" cy="97536"/>
            <a:chOff x="4792260" y="4350852"/>
            <a:chExt cx="2651083" cy="97536"/>
          </a:xfrm>
        </p:grpSpPr>
        <p:cxnSp>
          <p:nvCxnSpPr>
            <p:cNvPr id="17" name="Connector 17"/>
            <p:cNvCxnSpPr/>
            <p:nvPr/>
          </p:nvCxnSpPr>
          <p:spPr>
            <a:xfrm flipV="1">
              <a:off x="4853447" y="4399620"/>
              <a:ext cx="2492359" cy="4740"/>
            </a:xfrm>
            <a:prstGeom prst="line">
              <a:avLst/>
            </a:prstGeom>
            <a:ln w="9525">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id="18" name="AutoShape 18"/>
            <p:cNvSpPr/>
            <p:nvPr/>
          </p:nvSpPr>
          <p:spPr>
            <a:xfrm>
              <a:off x="4792260" y="4350852"/>
              <a:ext cx="97536" cy="97536"/>
            </a:xfrm>
            <a:prstGeom prst="ellipse">
              <a:avLst/>
            </a:prstGeom>
            <a:solidFill>
              <a:schemeClr val="accent2">
                <a:alpha val="100000"/>
              </a:schemeClr>
            </a:solidFill>
          </p:spPr>
          <p:txBody>
            <a:bodyPr/>
            <a:lstStyle/>
            <a:p>
              <a:endParaRPr lang="zh-TW" altLang="en-US"/>
            </a:p>
          </p:txBody>
        </p:sp>
        <p:sp>
          <p:nvSpPr>
            <p:cNvPr id="19" name="AutoShape 19"/>
            <p:cNvSpPr/>
            <p:nvPr/>
          </p:nvSpPr>
          <p:spPr>
            <a:xfrm>
              <a:off x="7345807" y="4350852"/>
              <a:ext cx="97536" cy="97536"/>
            </a:xfrm>
            <a:prstGeom prst="ellipse">
              <a:avLst/>
            </a:prstGeom>
            <a:solidFill>
              <a:schemeClr val="accent2">
                <a:alpha val="100000"/>
              </a:schemeClr>
            </a:solidFill>
          </p:spPr>
          <p:txBody>
            <a:bodyPr/>
            <a:lstStyle/>
            <a:p>
              <a:endParaRPr lang="zh-TW" altLang="en-US"/>
            </a:p>
          </p:txBody>
        </p:sp>
      </p:grpSp>
      <p:sp>
        <p:nvSpPr>
          <p:cNvPr id="20" name="TextBox 20"/>
          <p:cNvSpPr txBox="1"/>
          <p:nvPr/>
        </p:nvSpPr>
        <p:spPr>
          <a:xfrm>
            <a:off x="8595875" y="4590395"/>
            <a:ext cx="2735058" cy="1658005"/>
          </a:xfrm>
          <a:prstGeom prst="rect">
            <a:avLst/>
          </a:prstGeom>
        </p:spPr>
        <p:txBody>
          <a:bodyPr vert="horz" wrap="square" lIns="114300" tIns="57150" rIns="114300" bIns="57150" rtlCol="0" anchor="t" anchorCtr="0">
            <a:normAutofit lnSpcReduction="10000"/>
          </a:bodyPr>
          <a:lstStyle/>
          <a:p>
            <a:pPr algn="just">
              <a:lnSpc>
                <a:spcPct val="120000"/>
              </a:lnSpc>
            </a:pPr>
            <a:r>
              <a:rPr lang="en-US" sz="1500" dirty="0" err="1">
                <a:solidFill>
                  <a:schemeClr val="dk1">
                    <a:alpha val="100000"/>
                  </a:schemeClr>
                </a:solidFill>
                <a:latin typeface="Microsoft Yahei"/>
                <a:ea typeface="Microsoft Yahei"/>
                <a:cs typeface="Microsoft Yahei"/>
              </a:rPr>
              <a:t>使用护手霜、润肤露等保持皮肤湿润，减少皮肤干燥产生的静电</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Sử dụng kem dưỡng da tay, sữa dưỡng thể,… để giữ ẩm cho da và giảm tĩnh điện do da khô gây ra.</a:t>
            </a:r>
            <a:endParaRPr lang="en-US" sz="1500" dirty="0">
              <a:solidFill>
                <a:schemeClr val="dk1">
                  <a:alpha val="100000"/>
                </a:schemeClr>
              </a:solidFill>
              <a:latin typeface="Microsoft Yahei"/>
              <a:ea typeface="Microsoft Yahei"/>
              <a:cs typeface="Microsoft Yahei"/>
            </a:endParaRPr>
          </a:p>
        </p:txBody>
      </p:sp>
      <p:sp>
        <p:nvSpPr>
          <p:cNvPr id="21" name="TextBox 21"/>
          <p:cNvSpPr txBox="1"/>
          <p:nvPr/>
        </p:nvSpPr>
        <p:spPr>
          <a:xfrm>
            <a:off x="8311508" y="3746205"/>
            <a:ext cx="3019425" cy="485775"/>
          </a:xfrm>
          <a:prstGeom prst="rect">
            <a:avLst/>
          </a:prstGeom>
        </p:spPr>
        <p:txBody>
          <a:bodyPr vert="horz" wrap="square" lIns="114300" tIns="57150" rIns="114300" bIns="57150" rtlCol="0" anchor="t" anchorCtr="1">
            <a:normAutofit fontScale="70000" lnSpcReduction="20000"/>
          </a:bodyPr>
          <a:lstStyle/>
          <a:p>
            <a:pPr algn="ctr">
              <a:lnSpc>
                <a:spcPct val="96000"/>
              </a:lnSpc>
            </a:pPr>
            <a:r>
              <a:rPr lang="en-US" sz="2325" b="1" dirty="0" err="1">
                <a:solidFill>
                  <a:schemeClr val="accent1">
                    <a:alpha val="100000"/>
                  </a:schemeClr>
                </a:solidFill>
                <a:latin typeface="Microsoft Yahei"/>
                <a:ea typeface="Microsoft Yahei"/>
                <a:cs typeface="Microsoft Yahei"/>
              </a:rPr>
              <a:t>保持皮肤湿润Giữ</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ẩm</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cho</a:t>
            </a:r>
            <a:r>
              <a:rPr lang="en-US" sz="2325" b="1" dirty="0">
                <a:solidFill>
                  <a:schemeClr val="accent1">
                    <a:alpha val="100000"/>
                  </a:schemeClr>
                </a:solidFill>
                <a:latin typeface="Microsoft Yahei"/>
                <a:ea typeface="Microsoft Yahei"/>
                <a:cs typeface="Microsoft Yahei"/>
              </a:rPr>
              <a:t> da</a:t>
            </a:r>
          </a:p>
        </p:txBody>
      </p:sp>
      <p:grpSp>
        <p:nvGrpSpPr>
          <p:cNvPr id="22" name="Group 22"/>
          <p:cNvGrpSpPr/>
          <p:nvPr/>
        </p:nvGrpSpPr>
        <p:grpSpPr>
          <a:xfrm>
            <a:off x="8495679" y="4350852"/>
            <a:ext cx="2651083" cy="97536"/>
            <a:chOff x="8495679" y="4350852"/>
            <a:chExt cx="2651083" cy="97536"/>
          </a:xfrm>
        </p:grpSpPr>
        <p:cxnSp>
          <p:nvCxnSpPr>
            <p:cNvPr id="23" name="Connector 23"/>
            <p:cNvCxnSpPr/>
            <p:nvPr/>
          </p:nvCxnSpPr>
          <p:spPr>
            <a:xfrm flipV="1">
              <a:off x="8556866" y="4399620"/>
              <a:ext cx="2492359" cy="4740"/>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24" name="AutoShape 24"/>
            <p:cNvSpPr/>
            <p:nvPr/>
          </p:nvSpPr>
          <p:spPr>
            <a:xfrm>
              <a:off x="8495679" y="4350852"/>
              <a:ext cx="97536" cy="97536"/>
            </a:xfrm>
            <a:prstGeom prst="ellipse">
              <a:avLst/>
            </a:prstGeom>
            <a:solidFill>
              <a:schemeClr val="accent1">
                <a:alpha val="100000"/>
              </a:schemeClr>
            </a:solidFill>
          </p:spPr>
          <p:txBody>
            <a:bodyPr/>
            <a:lstStyle/>
            <a:p>
              <a:endParaRPr lang="zh-TW" altLang="en-US"/>
            </a:p>
          </p:txBody>
        </p:sp>
        <p:sp>
          <p:nvSpPr>
            <p:cNvPr id="25" name="AutoShape 25"/>
            <p:cNvSpPr/>
            <p:nvPr/>
          </p:nvSpPr>
          <p:spPr>
            <a:xfrm>
              <a:off x="11049226" y="4350852"/>
              <a:ext cx="97536" cy="97536"/>
            </a:xfrm>
            <a:prstGeom prst="ellipse">
              <a:avLst/>
            </a:prstGeom>
            <a:solidFill>
              <a:schemeClr val="accent1">
                <a:alpha val="100000"/>
              </a:schemeClr>
            </a:solidFill>
          </p:spPr>
          <p:txBody>
            <a:bodyPr/>
            <a:lstStyle/>
            <a:p>
              <a:endParaRPr lang="zh-TW" altLang="en-US"/>
            </a:p>
          </p:txBody>
        </p:sp>
      </p:grpSp>
      <p:grpSp>
        <p:nvGrpSpPr>
          <p:cNvPr id="26" name="Group 26"/>
          <p:cNvGrpSpPr/>
          <p:nvPr/>
        </p:nvGrpSpPr>
        <p:grpSpPr>
          <a:xfrm>
            <a:off x="454963" y="93878"/>
            <a:ext cx="10641129" cy="1480534"/>
            <a:chOff x="454963" y="93878"/>
            <a:chExt cx="10641129" cy="1480534"/>
          </a:xfrm>
        </p:grpSpPr>
        <p:sp>
          <p:nvSpPr>
            <p:cNvPr id="27" name="AutoShape 27"/>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8" name="AutoShape 28"/>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9" name="AutoShape 29"/>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30" name="AutoShape 30"/>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31" name="AutoShape 31"/>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32" name="AutoShape 32"/>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33" name="AutoShape 33"/>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34" name="AutoShape 34"/>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35" name="AutoShape 35"/>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36" name="AutoShape 36"/>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7" name="AutoShape 37"/>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8" name="AutoShape 38"/>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9" name="AutoShape 39"/>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40" name="AutoShape 40"/>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41" name="AutoShape 41"/>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42" name="AutoShape 42"/>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43" name="AutoShape 43"/>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44" name="AutoShape 44"/>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45" name="AutoShape 45"/>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46" name="AutoShape 46"/>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7" name="TextBox 47"/>
            <p:cNvSpPr txBox="1"/>
            <p:nvPr/>
          </p:nvSpPr>
          <p:spPr>
            <a:xfrm>
              <a:off x="1094842" y="93878"/>
              <a:ext cx="10001250" cy="1480534"/>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人体静电防护措施</a:t>
              </a:r>
              <a:r>
                <a:rPr lang="vi-VN" sz="3000" b="1" dirty="0">
                  <a:solidFill>
                    <a:schemeClr val="accent1">
                      <a:alpha val="100000"/>
                    </a:schemeClr>
                  </a:solidFill>
                  <a:latin typeface="Microsoft Yahei"/>
                  <a:ea typeface="Microsoft Yahei"/>
                  <a:cs typeface="Microsoft Yahei"/>
                </a:rPr>
                <a:t>Các biện pháp bảo vệ tĩnh điện cơ thể con người</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485416" y="3075841"/>
            <a:ext cx="1954703" cy="1969616"/>
          </a:xfrm>
          <a:prstGeom prst="ellipse">
            <a:avLst/>
          </a:prstGeom>
          <a:solidFill>
            <a:schemeClr val="accent2">
              <a:alpha val="100000"/>
            </a:schemeClr>
          </a:solidFill>
        </p:spPr>
        <p:txBody>
          <a:bodyPr/>
          <a:lstStyle/>
          <a:p>
            <a:endParaRPr lang="zh-TW" altLang="en-US"/>
          </a:p>
        </p:txBody>
      </p:sp>
      <p:sp>
        <p:nvSpPr>
          <p:cNvPr id="3" name="AutoShape 3"/>
          <p:cNvSpPr/>
          <p:nvPr/>
        </p:nvSpPr>
        <p:spPr>
          <a:xfrm>
            <a:off x="5660673" y="3426081"/>
            <a:ext cx="2699191" cy="2719784"/>
          </a:xfrm>
          <a:prstGeom prst="ellipse">
            <a:avLst/>
          </a:prstGeom>
          <a:solidFill>
            <a:schemeClr val="accent2">
              <a:alpha val="100000"/>
            </a:schemeClr>
          </a:solidFill>
        </p:spPr>
        <p:txBody>
          <a:bodyPr/>
          <a:lstStyle/>
          <a:p>
            <a:endParaRPr lang="zh-TW" altLang="en-US"/>
          </a:p>
        </p:txBody>
      </p:sp>
      <p:sp>
        <p:nvSpPr>
          <p:cNvPr id="4" name="AutoShape 4"/>
          <p:cNvSpPr/>
          <p:nvPr/>
        </p:nvSpPr>
        <p:spPr>
          <a:xfrm>
            <a:off x="5288494" y="1513149"/>
            <a:ext cx="1721774" cy="1721774"/>
          </a:xfrm>
          <a:prstGeom prst="ellipse">
            <a:avLst/>
          </a:prstGeom>
          <a:solidFill>
            <a:schemeClr val="accent2">
              <a:alpha val="100000"/>
            </a:schemeClr>
          </a:solidFill>
        </p:spPr>
        <p:txBody>
          <a:bodyPr/>
          <a:lstStyle/>
          <a:p>
            <a:endParaRPr lang="zh-TW" altLang="en-US"/>
          </a:p>
        </p:txBody>
      </p:sp>
      <p:sp>
        <p:nvSpPr>
          <p:cNvPr id="5" name="TextBox 5"/>
          <p:cNvSpPr txBox="1"/>
          <p:nvPr/>
        </p:nvSpPr>
        <p:spPr>
          <a:xfrm>
            <a:off x="280421" y="2711491"/>
            <a:ext cx="3039989" cy="2588850"/>
          </a:xfrm>
          <a:prstGeom prst="rect">
            <a:avLst/>
          </a:prstGeom>
        </p:spPr>
        <p:txBody>
          <a:bodyPr vert="horz" wrap="square" lIns="114300" tIns="57150" rIns="114300" bIns="57150" rtlCol="0" anchor="t" anchorCtr="0">
            <a:spAutoFit/>
          </a:bodyPr>
          <a:lstStyle/>
          <a:p>
            <a:pPr algn="r">
              <a:lnSpc>
                <a:spcPct val="120000"/>
              </a:lnSpc>
            </a:pPr>
            <a:r>
              <a:rPr lang="en-US" sz="1500" dirty="0" err="1">
                <a:solidFill>
                  <a:schemeClr val="dk1">
                    <a:alpha val="100000"/>
                  </a:schemeClr>
                </a:solidFill>
                <a:latin typeface="Microsoft Yahei"/>
                <a:ea typeface="Microsoft Yahei"/>
                <a:cs typeface="Microsoft Yahei"/>
              </a:rPr>
              <a:t>对电子元器件、电路板等敏感器件采用防静电包装，以减少运输和存储过程中的静电损害</a:t>
            </a:r>
            <a:r>
              <a:rPr lang="en-US" sz="1500" dirty="0">
                <a:solidFill>
                  <a:schemeClr val="dk1">
                    <a:alpha val="100000"/>
                  </a:schemeClr>
                </a:solidFill>
                <a:latin typeface="Microsoft Yahei"/>
                <a:ea typeface="Microsoft Yahei"/>
                <a:cs typeface="Microsoft Yahei"/>
              </a:rPr>
              <a:t>。</a:t>
            </a:r>
          </a:p>
          <a:p>
            <a:pPr algn="r">
              <a:lnSpc>
                <a:spcPct val="120000"/>
              </a:lnSpc>
            </a:pPr>
            <a:r>
              <a:rPr lang="vi-VN" sz="1500" dirty="0">
                <a:solidFill>
                  <a:schemeClr val="dk1">
                    <a:alpha val="100000"/>
                  </a:schemeClr>
                </a:solidFill>
                <a:latin typeface="Microsoft Yahei"/>
                <a:ea typeface="Microsoft Yahei"/>
                <a:cs typeface="Microsoft Yahei"/>
              </a:rPr>
              <a:t>Sử dụng bao bì chống tĩnh điện cho các bộ phận nhạy cảm như linh kiện điện tử và bảng mạch để giảm hư hỏng do tĩnh điện trong quá trình vận chuyển và bảo quản.</a:t>
            </a:r>
            <a:endParaRPr lang="en-US" sz="1500" dirty="0">
              <a:solidFill>
                <a:schemeClr val="dk1">
                  <a:alpha val="100000"/>
                </a:schemeClr>
              </a:solidFill>
              <a:latin typeface="Microsoft Yahei"/>
              <a:ea typeface="Microsoft Yahei"/>
              <a:cs typeface="Microsoft Yahei"/>
            </a:endParaRPr>
          </a:p>
        </p:txBody>
      </p:sp>
      <p:pic>
        <p:nvPicPr>
          <p:cNvPr id="6" name="Picture 6"/>
          <p:cNvPicPr>
            <a:picLocks noChangeAspect="1"/>
          </p:cNvPicPr>
          <p:nvPr/>
        </p:nvPicPr>
        <p:blipFill>
          <a:blip r:embed="rId3"/>
          <a:srcRect l="13292" r="13292"/>
          <a:stretch>
            <a:fillRect/>
          </a:stretch>
        </p:blipFill>
        <p:spPr>
          <a:xfrm>
            <a:off x="5399254" y="1623909"/>
            <a:ext cx="1500254" cy="1500254"/>
          </a:xfrm>
          <a:prstGeom prst="ellipse">
            <a:avLst/>
          </a:prstGeom>
        </p:spPr>
      </p:pic>
      <p:sp>
        <p:nvSpPr>
          <p:cNvPr id="7" name="TextBox 7"/>
          <p:cNvSpPr txBox="1"/>
          <p:nvPr/>
        </p:nvSpPr>
        <p:spPr>
          <a:xfrm>
            <a:off x="421633" y="2075958"/>
            <a:ext cx="4977621" cy="674672"/>
          </a:xfrm>
          <a:prstGeom prst="rect">
            <a:avLst/>
          </a:prstGeom>
        </p:spPr>
        <p:txBody>
          <a:bodyPr vert="horz" wrap="square" lIns="114300" tIns="57150" rIns="114300" bIns="57150" rtlCol="0" anchor="t" anchorCtr="0">
            <a:spAutoFit/>
          </a:bodyPr>
          <a:lstStyle/>
          <a:p>
            <a:pPr>
              <a:lnSpc>
                <a:spcPct val="77000"/>
              </a:lnSpc>
            </a:pPr>
            <a:r>
              <a:rPr lang="en-US" sz="2325" b="1" dirty="0" err="1">
                <a:solidFill>
                  <a:schemeClr val="accent1">
                    <a:alpha val="100000"/>
                  </a:schemeClr>
                </a:solidFill>
                <a:latin typeface="Microsoft Yahei"/>
                <a:ea typeface="Microsoft Yahei"/>
                <a:cs typeface="Microsoft Yahei"/>
              </a:rPr>
              <a:t>使用防静电包装</a:t>
            </a:r>
            <a:endParaRPr lang="en-US" sz="2325" b="1" dirty="0">
              <a:solidFill>
                <a:schemeClr val="accent1">
                  <a:alpha val="100000"/>
                </a:schemeClr>
              </a:solidFill>
              <a:latin typeface="Microsoft Yahei"/>
              <a:ea typeface="Microsoft Yahei"/>
              <a:cs typeface="Microsoft Yahei"/>
            </a:endParaRPr>
          </a:p>
          <a:p>
            <a:pPr>
              <a:lnSpc>
                <a:spcPct val="77000"/>
              </a:lnSpc>
            </a:pPr>
            <a:r>
              <a:rPr lang="en-US" sz="2325" b="1" dirty="0" err="1">
                <a:solidFill>
                  <a:schemeClr val="accent1">
                    <a:alpha val="100000"/>
                  </a:schemeClr>
                </a:solidFill>
                <a:latin typeface="Microsoft Yahei"/>
                <a:ea typeface="Microsoft Yahei"/>
                <a:cs typeface="Microsoft Yahei"/>
              </a:rPr>
              <a:t>Sử</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dụng</a:t>
            </a:r>
            <a:r>
              <a:rPr lang="en-US" sz="2325" b="1" dirty="0">
                <a:solidFill>
                  <a:schemeClr val="accent1">
                    <a:alpha val="100000"/>
                  </a:schemeClr>
                </a:solidFill>
                <a:latin typeface="Microsoft Yahei"/>
                <a:ea typeface="Microsoft Yahei"/>
                <a:cs typeface="Microsoft Yahei"/>
              </a:rPr>
              <a:t> bao </a:t>
            </a:r>
            <a:r>
              <a:rPr lang="en-US" sz="2325" b="1" dirty="0" err="1">
                <a:solidFill>
                  <a:schemeClr val="accent1">
                    <a:alpha val="100000"/>
                  </a:schemeClr>
                </a:solidFill>
                <a:latin typeface="Microsoft Yahei"/>
                <a:ea typeface="Microsoft Yahei"/>
                <a:cs typeface="Microsoft Yahei"/>
              </a:rPr>
              <a:t>bì</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chống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endParaRPr lang="en-US" sz="2325" b="1" dirty="0">
              <a:solidFill>
                <a:schemeClr val="accent1">
                  <a:alpha val="100000"/>
                </a:schemeClr>
              </a:solidFill>
              <a:latin typeface="Microsoft Yahei"/>
              <a:ea typeface="Microsoft Yahei"/>
              <a:cs typeface="Microsoft Yahei"/>
            </a:endParaRPr>
          </a:p>
        </p:txBody>
      </p:sp>
      <p:sp>
        <p:nvSpPr>
          <p:cNvPr id="8" name="TextBox 8"/>
          <p:cNvSpPr txBox="1"/>
          <p:nvPr/>
        </p:nvSpPr>
        <p:spPr>
          <a:xfrm>
            <a:off x="7300757" y="1971492"/>
            <a:ext cx="3121877" cy="1757854"/>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将设备接地，使设备与大地形成等电位，避免静电在设备上积累</a:t>
            </a:r>
            <a:r>
              <a:rPr lang="en-US" sz="1500" dirty="0">
                <a:solidFill>
                  <a:schemeClr val="dk1">
                    <a:alpha val="100000"/>
                  </a:schemeClr>
                </a:solidFill>
                <a:latin typeface="Microsoft Yahei"/>
                <a:ea typeface="Microsoft Yahei"/>
                <a:cs typeface="Microsoft Yahei"/>
              </a:rPr>
              <a:t>。</a:t>
            </a:r>
          </a:p>
          <a:p>
            <a:pPr>
              <a:lnSpc>
                <a:spcPct val="120000"/>
              </a:lnSpc>
            </a:pPr>
            <a:r>
              <a:rPr lang="en-US" sz="1500" dirty="0" err="1">
                <a:solidFill>
                  <a:schemeClr val="dk1">
                    <a:alpha val="100000"/>
                  </a:schemeClr>
                </a:solidFill>
                <a:latin typeface="Microsoft Yahei"/>
                <a:ea typeface="Microsoft Yahei"/>
                <a:cs typeface="Microsoft Yahei"/>
              </a:rPr>
              <a:t>Nối</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đất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thiết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bị</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sao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cho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thiết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bị</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đất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tạo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thành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một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thế</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bằng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nhau</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nhằm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ngăn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tích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tụ</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trên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thiết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bị</a:t>
            </a:r>
            <a:r>
              <a:rPr lang="en-US" sz="1500" dirty="0">
                <a:solidFill>
                  <a:schemeClr val="dk1">
                    <a:alpha val="100000"/>
                  </a:schemeClr>
                </a:solidFill>
                <a:latin typeface="Microsoft Yahei"/>
                <a:ea typeface="Microsoft Yahei"/>
                <a:cs typeface="Microsoft Yahei"/>
              </a:rPr>
              <a:t>.</a:t>
            </a:r>
          </a:p>
        </p:txBody>
      </p:sp>
      <p:sp>
        <p:nvSpPr>
          <p:cNvPr id="9" name="TextBox 9"/>
          <p:cNvSpPr txBox="1"/>
          <p:nvPr/>
        </p:nvSpPr>
        <p:spPr>
          <a:xfrm>
            <a:off x="7300757" y="1401286"/>
            <a:ext cx="3795335" cy="674672"/>
          </a:xfrm>
          <a:prstGeom prst="rect">
            <a:avLst/>
          </a:prstGeom>
        </p:spPr>
        <p:txBody>
          <a:bodyPr vert="horz" wrap="square" lIns="114300" tIns="57150" rIns="114300" bIns="57150" rtlCol="0" anchor="t" anchorCtr="0">
            <a:spAutoFit/>
          </a:bodyPr>
          <a:lstStyle/>
          <a:p>
            <a:pPr>
              <a:lnSpc>
                <a:spcPct val="77000"/>
              </a:lnSpc>
            </a:pPr>
            <a:r>
              <a:rPr lang="en-US" sz="2325" b="1" dirty="0" err="1">
                <a:solidFill>
                  <a:schemeClr val="accent1">
                    <a:alpha val="100000"/>
                  </a:schemeClr>
                </a:solidFill>
                <a:latin typeface="Microsoft Yahei"/>
                <a:ea typeface="Microsoft Yahei"/>
                <a:cs typeface="Microsoft Yahei"/>
              </a:rPr>
              <a:t>设备接地</a:t>
            </a:r>
            <a:endParaRPr lang="en-US" sz="2325" b="1" dirty="0">
              <a:solidFill>
                <a:schemeClr val="accent1">
                  <a:alpha val="100000"/>
                </a:schemeClr>
              </a:solidFill>
              <a:latin typeface="Microsoft Yahei"/>
              <a:ea typeface="Microsoft Yahei"/>
              <a:cs typeface="Microsoft Yahei"/>
            </a:endParaRPr>
          </a:p>
          <a:p>
            <a:pPr>
              <a:lnSpc>
                <a:spcPct val="77000"/>
              </a:lnSpc>
            </a:pPr>
            <a:r>
              <a:rPr lang="en-US" sz="2325" b="1" dirty="0" err="1">
                <a:solidFill>
                  <a:schemeClr val="accent1">
                    <a:alpha val="100000"/>
                  </a:schemeClr>
                </a:solidFill>
                <a:latin typeface="Microsoft Yahei"/>
                <a:ea typeface="Microsoft Yahei"/>
                <a:cs typeface="Microsoft Yahei"/>
              </a:rPr>
              <a:t>Nối</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đất</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thiết</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bị</a:t>
            </a:r>
            <a:endParaRPr lang="en-US" sz="2325" b="1" dirty="0">
              <a:solidFill>
                <a:schemeClr val="accent1">
                  <a:alpha val="100000"/>
                </a:schemeClr>
              </a:solidFill>
              <a:latin typeface="Microsoft Yahei"/>
              <a:ea typeface="Microsoft Yahei"/>
              <a:cs typeface="Microsoft Yahei"/>
            </a:endParaRPr>
          </a:p>
        </p:txBody>
      </p:sp>
      <p:pic>
        <p:nvPicPr>
          <p:cNvPr id="10" name="Picture 10"/>
          <p:cNvPicPr>
            <a:picLocks noChangeAspect="1"/>
          </p:cNvPicPr>
          <p:nvPr/>
        </p:nvPicPr>
        <p:blipFill>
          <a:blip r:embed="rId4"/>
          <a:srcRect l="16625" r="16625"/>
          <a:stretch>
            <a:fillRect/>
          </a:stretch>
        </p:blipFill>
        <p:spPr>
          <a:xfrm>
            <a:off x="5820153" y="3595858"/>
            <a:ext cx="2380229" cy="2380229"/>
          </a:xfrm>
          <a:prstGeom prst="ellipse">
            <a:avLst/>
          </a:prstGeom>
        </p:spPr>
      </p:pic>
      <p:pic>
        <p:nvPicPr>
          <p:cNvPr id="11" name="Picture 11"/>
          <p:cNvPicPr>
            <a:picLocks noChangeAspect="1"/>
          </p:cNvPicPr>
          <p:nvPr/>
        </p:nvPicPr>
        <p:blipFill>
          <a:blip r:embed="rId5"/>
          <a:srcRect t="12417" b="12417"/>
          <a:stretch>
            <a:fillRect/>
          </a:stretch>
        </p:blipFill>
        <p:spPr>
          <a:xfrm>
            <a:off x="3637042" y="3234923"/>
            <a:ext cx="1651452" cy="1651452"/>
          </a:xfrm>
          <a:prstGeom prst="ellipse">
            <a:avLst/>
          </a:prstGeom>
        </p:spPr>
      </p:pic>
      <p:sp>
        <p:nvSpPr>
          <p:cNvPr id="12" name="TextBox 12"/>
          <p:cNvSpPr txBox="1"/>
          <p:nvPr/>
        </p:nvSpPr>
        <p:spPr>
          <a:xfrm>
            <a:off x="8457114" y="4777552"/>
            <a:ext cx="3570488" cy="1757854"/>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通过离子风机产生的大量正负离子中和空气中的静电，达到消除静电的目的</a:t>
            </a:r>
            <a:r>
              <a:rPr lang="en-US" sz="1500" dirty="0">
                <a:solidFill>
                  <a:schemeClr val="dk1">
                    <a:alpha val="100000"/>
                  </a:schemeClr>
                </a:solidFill>
                <a:latin typeface="Microsoft Yahei"/>
                <a:ea typeface="Microsoft Yahei"/>
                <a:cs typeface="Microsoft Yahei"/>
              </a:rPr>
              <a:t>。</a:t>
            </a:r>
          </a:p>
          <a:p>
            <a:pPr>
              <a:lnSpc>
                <a:spcPct val="120000"/>
              </a:lnSpc>
            </a:pPr>
            <a:r>
              <a:rPr lang="vi-VN" sz="1500" dirty="0">
                <a:solidFill>
                  <a:schemeClr val="dk1">
                    <a:alpha val="100000"/>
                  </a:schemeClr>
                </a:solidFill>
                <a:latin typeface="Microsoft Yahei"/>
                <a:ea typeface="Microsoft Yahei"/>
                <a:cs typeface="Microsoft Yahei"/>
              </a:rPr>
              <a:t>Số lượng lớn các ion dương và âm do máy thổi ion tạo ra sẽ trung hòa tĩnh điện trong không khí để đạt được mục đích loại bỏ tĩnh điện.</a:t>
            </a:r>
            <a:endParaRPr lang="en-US" sz="1500" dirty="0">
              <a:solidFill>
                <a:schemeClr val="dk1">
                  <a:alpha val="100000"/>
                </a:schemeClr>
              </a:solidFill>
              <a:latin typeface="Microsoft Yahei"/>
              <a:ea typeface="Microsoft Yahei"/>
              <a:cs typeface="Microsoft Yahei"/>
            </a:endParaRPr>
          </a:p>
        </p:txBody>
      </p:sp>
      <p:sp>
        <p:nvSpPr>
          <p:cNvPr id="13" name="TextBox 13"/>
          <p:cNvSpPr txBox="1"/>
          <p:nvPr/>
        </p:nvSpPr>
        <p:spPr>
          <a:xfrm>
            <a:off x="8457114" y="4073336"/>
            <a:ext cx="3963486" cy="674672"/>
          </a:xfrm>
          <a:prstGeom prst="rect">
            <a:avLst/>
          </a:prstGeom>
        </p:spPr>
        <p:txBody>
          <a:bodyPr vert="horz" wrap="square" lIns="114300" tIns="57150" rIns="114300" bIns="57150" rtlCol="0" anchor="t" anchorCtr="0">
            <a:spAutoFit/>
          </a:bodyPr>
          <a:lstStyle/>
          <a:p>
            <a:pPr>
              <a:lnSpc>
                <a:spcPct val="77000"/>
              </a:lnSpc>
            </a:pPr>
            <a:r>
              <a:rPr lang="en-US" sz="2325" b="1" dirty="0" err="1">
                <a:solidFill>
                  <a:schemeClr val="accent1">
                    <a:alpha val="100000"/>
                  </a:schemeClr>
                </a:solidFill>
                <a:latin typeface="Microsoft Yahei"/>
                <a:ea typeface="Microsoft Yahei"/>
                <a:cs typeface="Microsoft Yahei"/>
              </a:rPr>
              <a:t>使用离子风机</a:t>
            </a:r>
            <a:endParaRPr lang="en-US" sz="2325" b="1" dirty="0">
              <a:solidFill>
                <a:schemeClr val="accent1">
                  <a:alpha val="100000"/>
                </a:schemeClr>
              </a:solidFill>
              <a:latin typeface="Microsoft Yahei"/>
              <a:ea typeface="Microsoft Yahei"/>
              <a:cs typeface="Microsoft Yahei"/>
            </a:endParaRPr>
          </a:p>
          <a:p>
            <a:pPr>
              <a:lnSpc>
                <a:spcPct val="77000"/>
              </a:lnSpc>
            </a:pPr>
            <a:r>
              <a:rPr lang="en-US" sz="2325" b="1" dirty="0" err="1">
                <a:solidFill>
                  <a:schemeClr val="accent1">
                    <a:alpha val="100000"/>
                  </a:schemeClr>
                </a:solidFill>
                <a:latin typeface="Microsoft Yahei"/>
                <a:ea typeface="Microsoft Yahei"/>
                <a:cs typeface="Microsoft Yahei"/>
              </a:rPr>
              <a:t>Sử</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dụng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máy</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thổi</a:t>
            </a:r>
            <a:r>
              <a:rPr lang="en-US" sz="2325" b="1" dirty="0">
                <a:solidFill>
                  <a:schemeClr val="accent1">
                    <a:alpha val="100000"/>
                  </a:schemeClr>
                </a:solidFill>
                <a:latin typeface="Microsoft Yahei"/>
                <a:ea typeface="Microsoft Yahei"/>
                <a:cs typeface="Microsoft Yahei"/>
              </a:rPr>
              <a:t> ion</a:t>
            </a:r>
          </a:p>
        </p:txBody>
      </p:sp>
      <p:grpSp>
        <p:nvGrpSpPr>
          <p:cNvPr id="14" name="Group 14"/>
          <p:cNvGrpSpPr/>
          <p:nvPr/>
        </p:nvGrpSpPr>
        <p:grpSpPr>
          <a:xfrm>
            <a:off x="454963" y="93878"/>
            <a:ext cx="10641129" cy="1173398"/>
            <a:chOff x="454963" y="93878"/>
            <a:chExt cx="10641129" cy="1173398"/>
          </a:xfrm>
        </p:grpSpPr>
        <p:sp>
          <p:nvSpPr>
            <p:cNvPr id="15" name="AutoShape 15"/>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6" name="AutoShape 16"/>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7" name="AutoShape 17"/>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8" name="AutoShape 18"/>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19" name="AutoShape 19"/>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0" name="AutoShape 20"/>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1" name="AutoShape 21"/>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2" name="AutoShape 22"/>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3" name="AutoShape 23"/>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4" name="AutoShape 24"/>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5" name="AutoShape 25"/>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6" name="AutoShape 26"/>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7" name="AutoShape 27"/>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8" name="AutoShape 28"/>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29" name="AutoShape 29"/>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0" name="AutoShape 30"/>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1" name="AutoShape 31"/>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2" name="AutoShape 32"/>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3" name="AutoShape 33"/>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4" name="AutoShape 34"/>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5" name="TextBox 35"/>
            <p:cNvSpPr txBox="1"/>
            <p:nvPr/>
          </p:nvSpPr>
          <p:spPr>
            <a:xfrm>
              <a:off x="1094842" y="93878"/>
              <a:ext cx="10001250" cy="1173398"/>
            </a:xfrm>
            <a:prstGeom prst="rect">
              <a:avLst/>
            </a:prstGeom>
          </p:spPr>
          <p:txBody>
            <a:bodyPr vert="horz" wrap="square" lIns="123825" tIns="123825" rIns="57150" bIns="123825" rtlCol="0" anchor="t" anchorCtr="0">
              <a:spAutoFit/>
            </a:bodyPr>
            <a:lstStyle/>
            <a:p>
              <a:r>
                <a:rPr lang="en-US" sz="3000" b="1" dirty="0" err="1">
                  <a:solidFill>
                    <a:schemeClr val="accent1">
                      <a:alpha val="100000"/>
                    </a:schemeClr>
                  </a:solidFill>
                  <a:latin typeface="Microsoft Yahei"/>
                  <a:ea typeface="Microsoft Yahei"/>
                  <a:cs typeface="Microsoft Yahei"/>
                </a:rPr>
                <a:t>设备与器材静电防护措施</a:t>
              </a:r>
              <a:endParaRPr lang="en-US" sz="3000" b="1" dirty="0">
                <a:solidFill>
                  <a:schemeClr val="accent1">
                    <a:alpha val="100000"/>
                  </a:schemeClr>
                </a:solidFill>
                <a:latin typeface="Microsoft Yahei"/>
                <a:ea typeface="Microsoft Yahei"/>
                <a:cs typeface="Microsoft Yahei"/>
              </a:endParaRPr>
            </a:p>
            <a:p>
              <a:r>
                <a:rPr lang="en-US" sz="3000" b="1" dirty="0" err="1">
                  <a:solidFill>
                    <a:schemeClr val="accent1">
                      <a:alpha val="100000"/>
                    </a:schemeClr>
                  </a:solidFill>
                  <a:latin typeface="Microsoft Yahei"/>
                  <a:ea typeface="Microsoft Yahei"/>
                  <a:cs typeface="Microsoft Yahei"/>
                </a:rPr>
                <a:t>Biện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pháp</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bảo</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vệ</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tĩnh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điện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cho</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thiết</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bị</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dụng</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cụ</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49579" y="1319127"/>
            <a:ext cx="5106411" cy="5106411"/>
          </a:xfrm>
          <a:prstGeom prst="ellipse">
            <a:avLst/>
          </a:prstGeom>
          <a:solidFill>
            <a:schemeClr val="accent1">
              <a:alpha val="100000"/>
            </a:schemeClr>
          </a:solidFill>
        </p:spPr>
        <p:txBody>
          <a:bodyPr/>
          <a:lstStyle/>
          <a:p>
            <a:endParaRPr lang="zh-TW" altLang="en-US"/>
          </a:p>
        </p:txBody>
      </p:sp>
      <p:pic>
        <p:nvPicPr>
          <p:cNvPr id="3" name="Picture 3"/>
          <p:cNvPicPr>
            <a:picLocks noChangeAspect="1"/>
          </p:cNvPicPr>
          <p:nvPr/>
        </p:nvPicPr>
        <p:blipFill>
          <a:blip r:embed="rId3">
            <a:alphaModFix/>
          </a:blip>
          <a:srcRect l="16750" r="16750"/>
          <a:stretch>
            <a:fillRect/>
          </a:stretch>
        </p:blipFill>
        <p:spPr>
          <a:xfrm>
            <a:off x="-484350" y="1584357"/>
            <a:ext cx="4575952" cy="4575952"/>
          </a:xfrm>
          <a:prstGeom prst="ellipse">
            <a:avLst/>
          </a:prstGeom>
        </p:spPr>
      </p:pic>
      <p:sp>
        <p:nvSpPr>
          <p:cNvPr id="4" name="AutoShape 4"/>
          <p:cNvSpPr/>
          <p:nvPr/>
        </p:nvSpPr>
        <p:spPr>
          <a:xfrm>
            <a:off x="4935912" y="5095961"/>
            <a:ext cx="993758" cy="993758"/>
          </a:xfrm>
          <a:prstGeom prst="ellipse">
            <a:avLst/>
          </a:prstGeom>
          <a:solidFill>
            <a:schemeClr val="accent1">
              <a:alpha val="100000"/>
            </a:schemeClr>
          </a:solidFill>
        </p:spPr>
        <p:txBody>
          <a:bodyPr/>
          <a:lstStyle/>
          <a:p>
            <a:endParaRPr lang="zh-TW" altLang="en-US"/>
          </a:p>
        </p:txBody>
      </p:sp>
      <p:sp>
        <p:nvSpPr>
          <p:cNvPr id="5" name="TextBox 5"/>
          <p:cNvSpPr txBox="1"/>
          <p:nvPr/>
        </p:nvSpPr>
        <p:spPr>
          <a:xfrm>
            <a:off x="4935912" y="5251464"/>
            <a:ext cx="964530" cy="682752"/>
          </a:xfrm>
          <a:prstGeom prst="rect">
            <a:avLst/>
          </a:prstGeom>
        </p:spPr>
        <p:txBody>
          <a:bodyPr vert="horz" wrap="square" lIns="123825" tIns="123825" rIns="57150" bIns="123825" rtlCol="0" anchor="t" anchorCtr="0">
            <a:spAutoFit/>
          </a:bodyPr>
          <a:lstStyle/>
          <a:p>
            <a:pPr algn="ctr">
              <a:lnSpc>
                <a:spcPct val="120000"/>
              </a:lnSpc>
            </a:pPr>
            <a:r>
              <a:rPr lang="en-US" sz="2325" b="1">
                <a:solidFill>
                  <a:srgbClr val="FFFFFF">
                    <a:alpha val="100000"/>
                  </a:srgbClr>
                </a:solidFill>
                <a:latin typeface="Microsoft Yahei"/>
                <a:ea typeface="Microsoft Yahei"/>
                <a:cs typeface="Microsoft Yahei"/>
              </a:rPr>
              <a:t>03</a:t>
            </a:r>
          </a:p>
        </p:txBody>
      </p:sp>
      <p:sp>
        <p:nvSpPr>
          <p:cNvPr id="6" name="TextBox 6"/>
          <p:cNvSpPr txBox="1"/>
          <p:nvPr/>
        </p:nvSpPr>
        <p:spPr>
          <a:xfrm>
            <a:off x="6074571" y="4851539"/>
            <a:ext cx="5683179" cy="744306"/>
          </a:xfrm>
          <a:prstGeom prst="rect">
            <a:avLst/>
          </a:prstGeom>
        </p:spPr>
        <p:txBody>
          <a:bodyPr vert="horz" wrap="square" lIns="123825" tIns="123825" rIns="57150" bIns="123825" rtlCol="0" anchor="t" anchorCtr="0">
            <a:spAutoFit/>
          </a:bodyPr>
          <a:lstStyle/>
          <a:p>
            <a:r>
              <a:rPr lang="en-US" sz="1606" b="1" dirty="0" err="1">
                <a:solidFill>
                  <a:schemeClr val="accent1">
                    <a:alpha val="100000"/>
                  </a:schemeClr>
                </a:solidFill>
                <a:latin typeface="Microsoft Yahei"/>
                <a:ea typeface="Microsoft Yahei"/>
                <a:cs typeface="Microsoft Yahei"/>
              </a:rPr>
              <a:t>定期清洁环境</a:t>
            </a:r>
            <a:endParaRPr lang="en-US" sz="1606" b="1" dirty="0">
              <a:solidFill>
                <a:schemeClr val="accent1">
                  <a:alpha val="100000"/>
                </a:schemeClr>
              </a:solidFill>
              <a:latin typeface="Microsoft Yahei"/>
              <a:ea typeface="Microsoft Yahei"/>
              <a:cs typeface="Microsoft Yahei"/>
            </a:endParaRPr>
          </a:p>
          <a:p>
            <a:r>
              <a:rPr lang="vi-VN" sz="1606" b="1" dirty="0">
                <a:solidFill>
                  <a:schemeClr val="accent1">
                    <a:alpha val="100000"/>
                  </a:schemeClr>
                </a:solidFill>
                <a:latin typeface="Microsoft Yahei"/>
                <a:ea typeface="Microsoft Yahei"/>
                <a:cs typeface="Microsoft Yahei"/>
              </a:rPr>
              <a:t>Thường xuyên vệ sinh môi trường</a:t>
            </a:r>
            <a:endParaRPr lang="en-US" sz="1606" b="1" dirty="0">
              <a:solidFill>
                <a:schemeClr val="accent1">
                  <a:alpha val="100000"/>
                </a:schemeClr>
              </a:solidFill>
              <a:latin typeface="Microsoft Yahei"/>
              <a:ea typeface="Microsoft Yahei"/>
              <a:cs typeface="Microsoft Yahei"/>
            </a:endParaRPr>
          </a:p>
        </p:txBody>
      </p:sp>
      <p:sp>
        <p:nvSpPr>
          <p:cNvPr id="7" name="TextBox 7"/>
          <p:cNvSpPr txBox="1"/>
          <p:nvPr/>
        </p:nvSpPr>
        <p:spPr>
          <a:xfrm>
            <a:off x="6074571" y="5341007"/>
            <a:ext cx="5486256" cy="1173398"/>
          </a:xfrm>
          <a:prstGeom prst="rect">
            <a:avLst/>
          </a:prstGeom>
        </p:spPr>
        <p:txBody>
          <a:bodyPr vert="horz" wrap="square" lIns="123825" tIns="123825" rIns="57150" bIns="123825" rtlCol="0" anchor="t" anchorCtr="0">
            <a:spAutoFit/>
          </a:bodyPr>
          <a:lstStyle/>
          <a:p>
            <a:r>
              <a:rPr lang="en-US" sz="1500" dirty="0" err="1">
                <a:solidFill>
                  <a:schemeClr val="dk1">
                    <a:alpha val="100000"/>
                  </a:schemeClr>
                </a:solidFill>
                <a:latin typeface="Microsoft Yahei"/>
                <a:ea typeface="Microsoft Yahei"/>
                <a:cs typeface="Microsoft Yahei"/>
              </a:rPr>
              <a:t>定期清洁工作区域，减少灰尘等杂质的积累，以降低静电产生的风险</a:t>
            </a:r>
            <a:r>
              <a:rPr lang="en-US" sz="1500" dirty="0">
                <a:solidFill>
                  <a:schemeClr val="dk1">
                    <a:alpha val="100000"/>
                  </a:schemeClr>
                </a:solidFill>
                <a:latin typeface="Microsoft Yahei"/>
                <a:ea typeface="Microsoft Yahei"/>
                <a:cs typeface="Microsoft Yahei"/>
              </a:rPr>
              <a:t>。</a:t>
            </a:r>
          </a:p>
          <a:p>
            <a:r>
              <a:rPr lang="vi-VN" sz="1500" dirty="0">
                <a:solidFill>
                  <a:schemeClr val="dk1">
                    <a:alpha val="100000"/>
                  </a:schemeClr>
                </a:solidFill>
                <a:latin typeface="Microsoft Yahei"/>
                <a:ea typeface="Microsoft Yahei"/>
                <a:cs typeface="Microsoft Yahei"/>
              </a:rPr>
              <a:t>Thường xuyên vệ sinh khu vực làm việc để giảm sự tích tụ bụi và các tạp chất khác nhằm giảm nguy cơ tĩnh điện.</a:t>
            </a:r>
            <a:endParaRPr lang="en-US" sz="1500" dirty="0">
              <a:solidFill>
                <a:schemeClr val="dk1">
                  <a:alpha val="100000"/>
                </a:schemeClr>
              </a:solidFill>
              <a:latin typeface="Microsoft Yahei"/>
              <a:ea typeface="Microsoft Yahei"/>
              <a:cs typeface="Microsoft Yahei"/>
            </a:endParaRPr>
          </a:p>
        </p:txBody>
      </p:sp>
      <p:sp>
        <p:nvSpPr>
          <p:cNvPr id="8" name="AutoShape 8"/>
          <p:cNvSpPr/>
          <p:nvPr/>
        </p:nvSpPr>
        <p:spPr>
          <a:xfrm>
            <a:off x="4935912" y="1819581"/>
            <a:ext cx="993758" cy="993758"/>
          </a:xfrm>
          <a:prstGeom prst="ellipse">
            <a:avLst/>
          </a:prstGeom>
          <a:solidFill>
            <a:schemeClr val="accent1">
              <a:alpha val="100000"/>
            </a:schemeClr>
          </a:solidFill>
        </p:spPr>
        <p:txBody>
          <a:bodyPr/>
          <a:lstStyle/>
          <a:p>
            <a:endParaRPr lang="zh-TW" altLang="en-US"/>
          </a:p>
        </p:txBody>
      </p:sp>
      <p:sp>
        <p:nvSpPr>
          <p:cNvPr id="9" name="TextBox 9"/>
          <p:cNvSpPr txBox="1"/>
          <p:nvPr/>
        </p:nvSpPr>
        <p:spPr>
          <a:xfrm>
            <a:off x="4935912" y="1975084"/>
            <a:ext cx="964530" cy="682752"/>
          </a:xfrm>
          <a:prstGeom prst="rect">
            <a:avLst/>
          </a:prstGeom>
        </p:spPr>
        <p:txBody>
          <a:bodyPr vert="horz" wrap="square" lIns="123825" tIns="123825" rIns="57150" bIns="123825" rtlCol="0" anchor="ctr" anchorCtr="0">
            <a:spAutoFit/>
          </a:bodyPr>
          <a:lstStyle/>
          <a:p>
            <a:pPr algn="ctr">
              <a:lnSpc>
                <a:spcPct val="120000"/>
              </a:lnSpc>
            </a:pPr>
            <a:r>
              <a:rPr lang="en-US" sz="2325" b="1">
                <a:solidFill>
                  <a:srgbClr val="FFFFFF">
                    <a:alpha val="100000"/>
                  </a:srgbClr>
                </a:solidFill>
                <a:latin typeface="Microsoft Yahei"/>
                <a:ea typeface="Microsoft Yahei"/>
                <a:cs typeface="Microsoft Yahei"/>
              </a:rPr>
              <a:t>01</a:t>
            </a:r>
          </a:p>
        </p:txBody>
      </p:sp>
      <p:sp>
        <p:nvSpPr>
          <p:cNvPr id="10" name="TextBox 10"/>
          <p:cNvSpPr txBox="1"/>
          <p:nvPr/>
        </p:nvSpPr>
        <p:spPr>
          <a:xfrm>
            <a:off x="6072113" y="1502113"/>
            <a:ext cx="5683179" cy="744306"/>
          </a:xfrm>
          <a:prstGeom prst="rect">
            <a:avLst/>
          </a:prstGeom>
        </p:spPr>
        <p:txBody>
          <a:bodyPr vert="horz" wrap="square" lIns="123825" tIns="123825" rIns="57150" bIns="123825" rtlCol="0" anchor="t" anchorCtr="0">
            <a:spAutoFit/>
          </a:bodyPr>
          <a:lstStyle/>
          <a:p>
            <a:r>
              <a:rPr lang="en-US" sz="1606" b="1" dirty="0" err="1">
                <a:solidFill>
                  <a:schemeClr val="accent1">
                    <a:alpha val="100000"/>
                  </a:schemeClr>
                </a:solidFill>
                <a:latin typeface="Microsoft Yahei"/>
                <a:ea typeface="Microsoft Yahei"/>
                <a:cs typeface="Microsoft Yahei"/>
              </a:rPr>
              <a:t>控制室内湿度</a:t>
            </a:r>
            <a:endParaRPr lang="en-US" sz="1606" b="1" dirty="0">
              <a:solidFill>
                <a:schemeClr val="accent1">
                  <a:alpha val="100000"/>
                </a:schemeClr>
              </a:solidFill>
              <a:latin typeface="Microsoft Yahei"/>
              <a:ea typeface="Microsoft Yahei"/>
              <a:cs typeface="Microsoft Yahei"/>
            </a:endParaRPr>
          </a:p>
          <a:p>
            <a:r>
              <a:rPr lang="en-US" sz="1606" b="1" dirty="0" err="1">
                <a:solidFill>
                  <a:schemeClr val="accent1">
                    <a:alpha val="100000"/>
                  </a:schemeClr>
                </a:solidFill>
                <a:latin typeface="Microsoft Yahei"/>
                <a:ea typeface="Microsoft Yahei"/>
                <a:cs typeface="Microsoft Yahei"/>
              </a:rPr>
              <a:t>Kiểm</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soát</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độ</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ẩm</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trong</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nhà</a:t>
            </a:r>
            <a:endParaRPr lang="en-US" sz="1606" b="1" dirty="0">
              <a:solidFill>
                <a:schemeClr val="accent1">
                  <a:alpha val="100000"/>
                </a:schemeClr>
              </a:solidFill>
              <a:latin typeface="Microsoft Yahei"/>
              <a:ea typeface="Microsoft Yahei"/>
              <a:cs typeface="Microsoft Yahei"/>
            </a:endParaRPr>
          </a:p>
        </p:txBody>
      </p:sp>
      <p:sp>
        <p:nvSpPr>
          <p:cNvPr id="11" name="TextBox 11"/>
          <p:cNvSpPr txBox="1"/>
          <p:nvPr/>
        </p:nvSpPr>
        <p:spPr>
          <a:xfrm>
            <a:off x="6074570" y="2028566"/>
            <a:ext cx="5965029" cy="942566"/>
          </a:xfrm>
          <a:prstGeom prst="rect">
            <a:avLst/>
          </a:prstGeom>
        </p:spPr>
        <p:txBody>
          <a:bodyPr vert="horz" wrap="square" lIns="123825" tIns="123825" rIns="57150" bIns="123825" rtlCol="0" anchor="t" anchorCtr="0">
            <a:spAutoFit/>
          </a:bodyPr>
          <a:lstStyle/>
          <a:p>
            <a:r>
              <a:rPr lang="en-US" sz="1500" dirty="0">
                <a:solidFill>
                  <a:schemeClr val="dk1">
                    <a:alpha val="100000"/>
                  </a:schemeClr>
                </a:solidFill>
                <a:latin typeface="Microsoft Yahei"/>
                <a:ea typeface="Microsoft Yahei"/>
                <a:cs typeface="Microsoft Yahei"/>
              </a:rPr>
              <a:t>保持室内湿度在40%-60%之间，以减少空气干燥产生的静电。</a:t>
            </a:r>
          </a:p>
          <a:p>
            <a:r>
              <a:rPr lang="en-US" sz="1500" dirty="0" err="1">
                <a:solidFill>
                  <a:schemeClr val="dk1">
                    <a:alpha val="100000"/>
                  </a:schemeClr>
                </a:solidFill>
                <a:latin typeface="Microsoft Yahei"/>
                <a:ea typeface="Microsoft Yahei"/>
                <a:cs typeface="Microsoft Yahei"/>
              </a:rPr>
              <a:t>Giữ</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độ</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ẩm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trong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nhà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từ</a:t>
            </a:r>
            <a:r>
              <a:rPr lang="en-US" sz="1500" dirty="0">
                <a:solidFill>
                  <a:schemeClr val="dk1">
                    <a:alpha val="100000"/>
                  </a:schemeClr>
                </a:solidFill>
                <a:latin typeface="Microsoft Yahei"/>
                <a:ea typeface="Microsoft Yahei"/>
                <a:cs typeface="Microsoft Yahei"/>
              </a:rPr>
              <a:t> 40% -60% </a:t>
            </a:r>
            <a:r>
              <a:rPr lang="en-US" sz="1500" dirty="0" err="1">
                <a:solidFill>
                  <a:schemeClr val="dk1">
                    <a:alpha val="100000"/>
                  </a:schemeClr>
                </a:solidFill>
                <a:latin typeface="Microsoft Yahei"/>
                <a:ea typeface="Microsoft Yahei"/>
                <a:cs typeface="Microsoft Yahei"/>
              </a:rPr>
              <a:t>để</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giảm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do </a:t>
            </a:r>
            <a:r>
              <a:rPr lang="en-US" sz="1500" dirty="0" err="1">
                <a:solidFill>
                  <a:schemeClr val="dk1">
                    <a:alpha val="100000"/>
                  </a:schemeClr>
                </a:solidFill>
                <a:latin typeface="Microsoft Yahei"/>
                <a:ea typeface="Microsoft Yahei"/>
                <a:cs typeface="Microsoft Yahei"/>
              </a:rPr>
              <a:t>làm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khô</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không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khí</a:t>
            </a:r>
            <a:endParaRPr lang="en-US" sz="1500" dirty="0">
              <a:solidFill>
                <a:schemeClr val="dk1">
                  <a:alpha val="100000"/>
                </a:schemeClr>
              </a:solidFill>
              <a:latin typeface="Microsoft Yahei"/>
              <a:ea typeface="Microsoft Yahei"/>
              <a:cs typeface="Microsoft Yahei"/>
            </a:endParaRPr>
          </a:p>
        </p:txBody>
      </p:sp>
      <p:sp>
        <p:nvSpPr>
          <p:cNvPr id="12" name="AutoShape 12"/>
          <p:cNvSpPr/>
          <p:nvPr/>
        </p:nvSpPr>
        <p:spPr>
          <a:xfrm>
            <a:off x="4935912" y="3457771"/>
            <a:ext cx="993758" cy="993758"/>
          </a:xfrm>
          <a:prstGeom prst="ellipse">
            <a:avLst/>
          </a:prstGeom>
          <a:solidFill>
            <a:schemeClr val="accent1">
              <a:alpha val="100000"/>
            </a:schemeClr>
          </a:solidFill>
        </p:spPr>
        <p:txBody>
          <a:bodyPr/>
          <a:lstStyle/>
          <a:p>
            <a:endParaRPr lang="zh-TW" altLang="en-US"/>
          </a:p>
        </p:txBody>
      </p:sp>
      <p:sp>
        <p:nvSpPr>
          <p:cNvPr id="13" name="TextBox 13"/>
          <p:cNvSpPr txBox="1"/>
          <p:nvPr/>
        </p:nvSpPr>
        <p:spPr>
          <a:xfrm>
            <a:off x="4935912" y="3613274"/>
            <a:ext cx="964530" cy="682752"/>
          </a:xfrm>
          <a:prstGeom prst="rect">
            <a:avLst/>
          </a:prstGeom>
        </p:spPr>
        <p:txBody>
          <a:bodyPr vert="horz" wrap="square" lIns="123825" tIns="123825" rIns="57150" bIns="123825" rtlCol="0" anchor="t" anchorCtr="0">
            <a:spAutoFit/>
          </a:bodyPr>
          <a:lstStyle/>
          <a:p>
            <a:pPr algn="ctr">
              <a:lnSpc>
                <a:spcPct val="120000"/>
              </a:lnSpc>
            </a:pPr>
            <a:r>
              <a:rPr lang="en-US" sz="2325" b="1">
                <a:solidFill>
                  <a:srgbClr val="FFFFFF">
                    <a:alpha val="100000"/>
                  </a:srgbClr>
                </a:solidFill>
                <a:latin typeface="Microsoft Yahei"/>
                <a:ea typeface="Microsoft Yahei"/>
                <a:cs typeface="Microsoft Yahei"/>
              </a:rPr>
              <a:t>02</a:t>
            </a:r>
          </a:p>
        </p:txBody>
      </p:sp>
      <p:sp>
        <p:nvSpPr>
          <p:cNvPr id="14" name="TextBox 14"/>
          <p:cNvSpPr txBox="1"/>
          <p:nvPr/>
        </p:nvSpPr>
        <p:spPr>
          <a:xfrm>
            <a:off x="6072112" y="3125432"/>
            <a:ext cx="5683179" cy="744306"/>
          </a:xfrm>
          <a:prstGeom prst="rect">
            <a:avLst/>
          </a:prstGeom>
        </p:spPr>
        <p:txBody>
          <a:bodyPr vert="horz" wrap="square" lIns="123825" tIns="123825" rIns="57150" bIns="123825" rtlCol="0" anchor="t" anchorCtr="0">
            <a:spAutoFit/>
          </a:bodyPr>
          <a:lstStyle/>
          <a:p>
            <a:r>
              <a:rPr lang="en-US" sz="1606" b="1" dirty="0" err="1">
                <a:solidFill>
                  <a:schemeClr val="accent1">
                    <a:alpha val="100000"/>
                  </a:schemeClr>
                </a:solidFill>
                <a:latin typeface="Microsoft Yahei"/>
                <a:ea typeface="Microsoft Yahei"/>
                <a:cs typeface="Microsoft Yahei"/>
              </a:rPr>
              <a:t>使用防静电地板、桌面等</a:t>
            </a:r>
            <a:endParaRPr lang="en-US" sz="1606" b="1" dirty="0">
              <a:solidFill>
                <a:schemeClr val="accent1">
                  <a:alpha val="100000"/>
                </a:schemeClr>
              </a:solidFill>
              <a:latin typeface="Microsoft Yahei"/>
              <a:ea typeface="Microsoft Yahei"/>
              <a:cs typeface="Microsoft Yahei"/>
            </a:endParaRPr>
          </a:p>
          <a:p>
            <a:r>
              <a:rPr lang="en-US" sz="1606" b="1" dirty="0" err="1">
                <a:solidFill>
                  <a:schemeClr val="accent1">
                    <a:alpha val="100000"/>
                  </a:schemeClr>
                </a:solidFill>
                <a:latin typeface="Microsoft Yahei"/>
                <a:ea typeface="Microsoft Yahei"/>
                <a:cs typeface="Microsoft Yahei"/>
              </a:rPr>
              <a:t>Sử</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dụng</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sàn</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chống</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tĩnh</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điện</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mặt</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bàn</a:t>
            </a:r>
            <a:r>
              <a:rPr lang="en-US" sz="1606" b="1" dirty="0">
                <a:solidFill>
                  <a:schemeClr val="accent1">
                    <a:alpha val="100000"/>
                  </a:schemeClr>
                </a:solidFill>
                <a:latin typeface="Microsoft Yahei"/>
                <a:ea typeface="Microsoft Yahei"/>
                <a:cs typeface="Microsoft Yahei"/>
              </a:rPr>
              <a:t>, v.v.</a:t>
            </a:r>
          </a:p>
        </p:txBody>
      </p:sp>
      <p:sp>
        <p:nvSpPr>
          <p:cNvPr id="15" name="TextBox 15"/>
          <p:cNvSpPr txBox="1"/>
          <p:nvPr/>
        </p:nvSpPr>
        <p:spPr>
          <a:xfrm>
            <a:off x="6074571" y="3666241"/>
            <a:ext cx="5486256" cy="1173398"/>
          </a:xfrm>
          <a:prstGeom prst="rect">
            <a:avLst/>
          </a:prstGeom>
        </p:spPr>
        <p:txBody>
          <a:bodyPr vert="horz" wrap="square" lIns="123825" tIns="123825" rIns="57150" bIns="123825" rtlCol="0" anchor="t" anchorCtr="0">
            <a:spAutoFit/>
          </a:bodyPr>
          <a:lstStyle/>
          <a:p>
            <a:r>
              <a:rPr lang="en-US" sz="1500" dirty="0" err="1">
                <a:solidFill>
                  <a:schemeClr val="dk1">
                    <a:alpha val="100000"/>
                  </a:schemeClr>
                </a:solidFill>
                <a:latin typeface="Microsoft Yahei"/>
                <a:ea typeface="Microsoft Yahei"/>
                <a:cs typeface="Microsoft Yahei"/>
              </a:rPr>
              <a:t>采用防静电材料制作的地板、桌面等可以有效减少静电产生和积累</a:t>
            </a:r>
            <a:r>
              <a:rPr lang="en-US" sz="1500" dirty="0">
                <a:solidFill>
                  <a:schemeClr val="dk1">
                    <a:alpha val="100000"/>
                  </a:schemeClr>
                </a:solidFill>
                <a:latin typeface="Microsoft Yahei"/>
                <a:ea typeface="Microsoft Yahei"/>
                <a:cs typeface="Microsoft Yahei"/>
              </a:rPr>
              <a:t>。</a:t>
            </a:r>
          </a:p>
          <a:p>
            <a:r>
              <a:rPr lang="en-US" sz="1500" dirty="0" err="1">
                <a:solidFill>
                  <a:schemeClr val="dk1">
                    <a:alpha val="100000"/>
                  </a:schemeClr>
                </a:solidFill>
                <a:latin typeface="Microsoft Yahei"/>
                <a:ea typeface="Microsoft Yahei"/>
                <a:cs typeface="Microsoft Yahei"/>
              </a:rPr>
              <a:t>Sàn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nhà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mặt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bàn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làm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bằng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vật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liệu</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chống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có</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thể</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làm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giảm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hiệu</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quả</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việc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tạo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ra</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tích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tụ</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a:t>
            </a:r>
          </a:p>
        </p:txBody>
      </p:sp>
      <p:grpSp>
        <p:nvGrpSpPr>
          <p:cNvPr id="16" name="Group 16"/>
          <p:cNvGrpSpPr/>
          <p:nvPr/>
        </p:nvGrpSpPr>
        <p:grpSpPr>
          <a:xfrm>
            <a:off x="454963" y="93878"/>
            <a:ext cx="10641129" cy="1173398"/>
            <a:chOff x="454963" y="93878"/>
            <a:chExt cx="10641129" cy="1173398"/>
          </a:xfrm>
        </p:grpSpPr>
        <p:sp>
          <p:nvSpPr>
            <p:cNvPr id="17" name="AutoShape 17"/>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8" name="AutoShape 18"/>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9" name="AutoShape 19"/>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0" name="AutoShape 20"/>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1" name="AutoShape 21"/>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2" name="AutoShape 22"/>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3" name="AutoShape 23"/>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4" name="AutoShape 24"/>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5" name="AutoShape 25"/>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6" name="AutoShape 26"/>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7" name="AutoShape 27"/>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8" name="AutoShape 28"/>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9" name="AutoShape 29"/>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0" name="AutoShape 30"/>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1" name="AutoShape 31"/>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2" name="AutoShape 32"/>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3" name="AutoShape 33"/>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4" name="AutoShape 34"/>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5" name="AutoShape 35"/>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6" name="AutoShape 36"/>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7" name="TextBox 37"/>
            <p:cNvSpPr txBox="1"/>
            <p:nvPr/>
          </p:nvSpPr>
          <p:spPr>
            <a:xfrm>
              <a:off x="1094842" y="93878"/>
              <a:ext cx="10001250" cy="1173398"/>
            </a:xfrm>
            <a:prstGeom prst="rect">
              <a:avLst/>
            </a:prstGeom>
          </p:spPr>
          <p:txBody>
            <a:bodyPr vert="horz" wrap="square" lIns="123825" tIns="123825" rIns="57150" bIns="123825" rtlCol="0" anchor="t" anchorCtr="0">
              <a:spAutoFit/>
            </a:bodyPr>
            <a:lstStyle/>
            <a:p>
              <a:r>
                <a:rPr lang="en-US" sz="3000" b="1" dirty="0" err="1">
                  <a:solidFill>
                    <a:schemeClr val="accent1">
                      <a:alpha val="100000"/>
                    </a:schemeClr>
                  </a:solidFill>
                  <a:latin typeface="Microsoft Yahei"/>
                  <a:ea typeface="Microsoft Yahei"/>
                  <a:cs typeface="Microsoft Yahei"/>
                </a:rPr>
                <a:t>环境静电防护措施</a:t>
              </a:r>
              <a:endParaRPr lang="en-US" sz="3000" b="1" dirty="0">
                <a:solidFill>
                  <a:schemeClr val="accent1">
                    <a:alpha val="100000"/>
                  </a:schemeClr>
                </a:solidFill>
                <a:latin typeface="Microsoft Yahei"/>
                <a:ea typeface="Microsoft Yahei"/>
                <a:cs typeface="Microsoft Yahei"/>
              </a:endParaRPr>
            </a:p>
            <a:p>
              <a:r>
                <a:rPr lang="vi-VN" sz="3000" b="1" dirty="0">
                  <a:solidFill>
                    <a:schemeClr val="accent1">
                      <a:alpha val="100000"/>
                    </a:schemeClr>
                  </a:solidFill>
                  <a:latin typeface="Microsoft Yahei"/>
                  <a:ea typeface="Microsoft Yahei"/>
                  <a:cs typeface="Microsoft Yahei"/>
                </a:rPr>
                <a:t>Các biện pháp bảo vệ tĩnh điện môi trường</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41022" y="2505551"/>
            <a:ext cx="1169862" cy="1169862"/>
          </a:xfrm>
          <a:prstGeom prst="ellipse">
            <a:avLst/>
          </a:prstGeom>
          <a:gradFill>
            <a:gsLst>
              <a:gs pos="0">
                <a:schemeClr val="accent5">
                  <a:alpha val="100000"/>
                </a:schemeClr>
              </a:gs>
              <a:gs pos="100000">
                <a:schemeClr val="lt2">
                  <a:alpha val="100000"/>
                </a:schemeClr>
              </a:gs>
            </a:gsLst>
            <a:lin ang="4500000"/>
            <a:tileRect/>
          </a:gradFill>
        </p:spPr>
        <p:txBody>
          <a:bodyPr/>
          <a:lstStyle/>
          <a:p>
            <a:endParaRPr lang="zh-TW" altLang="en-US"/>
          </a:p>
        </p:txBody>
      </p:sp>
      <p:sp>
        <p:nvSpPr>
          <p:cNvPr id="3" name="TextBox 3"/>
          <p:cNvSpPr txBox="1"/>
          <p:nvPr/>
        </p:nvSpPr>
        <p:spPr>
          <a:xfrm>
            <a:off x="2857192" y="2151175"/>
            <a:ext cx="9695079" cy="2189683"/>
          </a:xfrm>
          <a:prstGeom prst="rect">
            <a:avLst/>
          </a:prstGeom>
        </p:spPr>
        <p:txBody>
          <a:bodyPr vert="horz" wrap="square" lIns="114300" tIns="57150" rIns="114300" bIns="57150" rtlCol="0" anchor="t" anchorCtr="0">
            <a:spAutoFit/>
          </a:bodyPr>
          <a:lstStyle/>
          <a:p>
            <a:pPr>
              <a:lnSpc>
                <a:spcPct val="100000"/>
              </a:lnSpc>
              <a:spcBef>
                <a:spcPts val="450"/>
              </a:spcBef>
            </a:pPr>
            <a:r>
              <a:rPr lang="en-US" sz="12300" b="1">
                <a:solidFill>
                  <a:schemeClr val="dk1">
                    <a:alpha val="100000"/>
                  </a:schemeClr>
                </a:solidFill>
                <a:latin typeface="Microsoft Yahei"/>
                <a:ea typeface="Microsoft Yahei"/>
                <a:cs typeface="Microsoft Yahei"/>
              </a:rPr>
              <a:t>04</a:t>
            </a:r>
          </a:p>
        </p:txBody>
      </p:sp>
      <p:sp>
        <p:nvSpPr>
          <p:cNvPr id="4" name="TextBox 4"/>
          <p:cNvSpPr txBox="1"/>
          <p:nvPr/>
        </p:nvSpPr>
        <p:spPr>
          <a:xfrm>
            <a:off x="5117748" y="2020201"/>
            <a:ext cx="6845651" cy="2451633"/>
          </a:xfrm>
          <a:prstGeom prst="rect">
            <a:avLst/>
          </a:prstGeom>
        </p:spPr>
        <p:txBody>
          <a:bodyPr vert="horz" wrap="square" lIns="114300" tIns="57150" rIns="114300" bIns="57150" rtlCol="0" anchor="ctr" anchorCtr="0">
            <a:spAutoFit/>
          </a:bodyPr>
          <a:lstStyle/>
          <a:p>
            <a:pPr>
              <a:lnSpc>
                <a:spcPct val="120000"/>
              </a:lnSpc>
              <a:spcBef>
                <a:spcPts val="450"/>
              </a:spcBef>
            </a:pPr>
            <a:r>
              <a:rPr lang="en-US" sz="4200" b="1" dirty="0" err="1">
                <a:solidFill>
                  <a:srgbClr val="000000">
                    <a:alpha val="100000"/>
                  </a:srgbClr>
                </a:solidFill>
                <a:latin typeface="Microsoft Yahei"/>
                <a:ea typeface="Microsoft Yahei"/>
                <a:cs typeface="Microsoft Yahei"/>
              </a:rPr>
              <a:t>静电检测与评估方法</a:t>
            </a:r>
            <a:endParaRPr lang="en-US" sz="4200" b="1" dirty="0">
              <a:solidFill>
                <a:srgbClr val="000000">
                  <a:alpha val="100000"/>
                </a:srgbClr>
              </a:solidFill>
              <a:latin typeface="Microsoft Yahei"/>
              <a:ea typeface="Microsoft Yahei"/>
              <a:cs typeface="Microsoft Yahei"/>
            </a:endParaRPr>
          </a:p>
          <a:p>
            <a:pPr>
              <a:lnSpc>
                <a:spcPct val="120000"/>
              </a:lnSpc>
              <a:spcBef>
                <a:spcPts val="450"/>
              </a:spcBef>
            </a:pPr>
            <a:r>
              <a:rPr lang="vi-VN" sz="4200" b="1" dirty="0">
                <a:solidFill>
                  <a:srgbClr val="000000">
                    <a:alpha val="100000"/>
                  </a:srgbClr>
                </a:solidFill>
                <a:latin typeface="Microsoft Yahei"/>
                <a:ea typeface="Microsoft Yahei"/>
                <a:cs typeface="Microsoft Yahei"/>
              </a:rPr>
              <a:t>Phương pháp phát hiện và đánh giá tĩnh điện</a:t>
            </a:r>
            <a:endParaRPr lang="en-US" sz="4200" b="1" dirty="0">
              <a:solidFill>
                <a:srgbClr val="000000">
                  <a:alpha val="100000"/>
                </a:srgbClr>
              </a:solidFill>
              <a:latin typeface="Microsoft Yahei"/>
              <a:ea typeface="Microsoft Yahei"/>
              <a:cs typeface="Microsoft Yahei"/>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92974"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3" name="AutoShape 3"/>
          <p:cNvSpPr/>
          <p:nvPr/>
        </p:nvSpPr>
        <p:spPr>
          <a:xfrm>
            <a:off x="4367942"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4" name="AutoShape 4"/>
          <p:cNvSpPr/>
          <p:nvPr/>
        </p:nvSpPr>
        <p:spPr>
          <a:xfrm>
            <a:off x="8133696"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5" name="AutoShape 5"/>
          <p:cNvSpPr/>
          <p:nvPr/>
        </p:nvSpPr>
        <p:spPr>
          <a:xfrm rot="-2700000" flipH="1" flipV="1">
            <a:off x="5274866" y="1333321"/>
            <a:ext cx="1642268" cy="1642268"/>
          </a:xfrm>
          <a:prstGeom prst="teardrop">
            <a:avLst/>
          </a:prstGeom>
          <a:solidFill>
            <a:schemeClr val="accent1">
              <a:alpha val="100000"/>
            </a:schemeClr>
          </a:solidFill>
        </p:spPr>
        <p:txBody>
          <a:bodyPr/>
          <a:lstStyle/>
          <a:p>
            <a:endParaRPr lang="zh-TW" altLang="en-US"/>
          </a:p>
        </p:txBody>
      </p:sp>
      <p:sp>
        <p:nvSpPr>
          <p:cNvPr id="6" name="TextBox 6"/>
          <p:cNvSpPr txBox="1"/>
          <p:nvPr/>
        </p:nvSpPr>
        <p:spPr>
          <a:xfrm>
            <a:off x="4450020" y="3224408"/>
            <a:ext cx="3290893" cy="1050288"/>
          </a:xfrm>
          <a:prstGeom prst="rect">
            <a:avLst/>
          </a:prstGeom>
        </p:spPr>
        <p:txBody>
          <a:bodyPr vert="horz" wrap="square" lIns="114300" tIns="57150" rIns="114300" bIns="57150" rtlCol="0" anchor="t" anchorCtr="0">
            <a:spAutoFit/>
          </a:bodyPr>
          <a:lstStyle/>
          <a:p>
            <a:pPr algn="ctr"/>
            <a:r>
              <a:rPr lang="en-US" sz="2025" b="1" dirty="0" err="1">
                <a:solidFill>
                  <a:schemeClr val="accent1">
                    <a:alpha val="100000"/>
                  </a:schemeClr>
                </a:solidFill>
                <a:latin typeface="Microsoft Yahei"/>
                <a:ea typeface="Microsoft Yahei"/>
                <a:cs typeface="Microsoft Yahei"/>
              </a:rPr>
              <a:t>静电场强计</a:t>
            </a:r>
            <a:endParaRPr lang="en-US" sz="2025" b="1" dirty="0">
              <a:solidFill>
                <a:schemeClr val="accent1">
                  <a:alpha val="100000"/>
                </a:schemeClr>
              </a:solidFill>
              <a:latin typeface="Microsoft Yahei"/>
              <a:ea typeface="Microsoft Yahei"/>
              <a:cs typeface="Microsoft Yahei"/>
            </a:endParaRPr>
          </a:p>
          <a:p>
            <a:pPr algn="ctr"/>
            <a:r>
              <a:rPr lang="vi-VN" sz="2025" b="1" dirty="0">
                <a:solidFill>
                  <a:schemeClr val="accent1">
                    <a:alpha val="100000"/>
                  </a:schemeClr>
                </a:solidFill>
                <a:latin typeface="Microsoft Yahei"/>
                <a:ea typeface="Microsoft Yahei"/>
                <a:cs typeface="Microsoft Yahei"/>
              </a:rPr>
              <a:t>Máy đo cường độ trường tĩnh điện</a:t>
            </a:r>
            <a:endParaRPr lang="en-US" sz="2025" b="1" dirty="0">
              <a:solidFill>
                <a:schemeClr val="accent1">
                  <a:alpha val="100000"/>
                </a:schemeClr>
              </a:solidFill>
              <a:latin typeface="Microsoft Yahei"/>
              <a:ea typeface="Microsoft Yahei"/>
              <a:cs typeface="Microsoft Yahei"/>
            </a:endParaRPr>
          </a:p>
        </p:txBody>
      </p:sp>
      <p:sp>
        <p:nvSpPr>
          <p:cNvPr id="7" name="TextBox 7"/>
          <p:cNvSpPr txBox="1"/>
          <p:nvPr/>
        </p:nvSpPr>
        <p:spPr>
          <a:xfrm>
            <a:off x="4613153" y="4109735"/>
            <a:ext cx="2964626" cy="1592744"/>
          </a:xfrm>
          <a:prstGeom prst="rect">
            <a:avLst/>
          </a:prstGeom>
        </p:spPr>
        <p:txBody>
          <a:bodyPr vert="horz" wrap="square" lIns="114300" tIns="57150" rIns="114300" bIns="57150" rtlCol="0" anchor="t" anchorCtr="0">
            <a:spAutoFit/>
          </a:bodyPr>
          <a:lstStyle/>
          <a:p>
            <a:pPr algn="ctr">
              <a:lnSpc>
                <a:spcPct val="120000"/>
              </a:lnSpc>
            </a:pPr>
            <a:r>
              <a:rPr lang="en-US" sz="1500" dirty="0" err="1">
                <a:solidFill>
                  <a:schemeClr val="dk1">
                    <a:alpha val="100000"/>
                  </a:schemeClr>
                </a:solidFill>
                <a:latin typeface="Microsoft Yahei"/>
                <a:ea typeface="Microsoft Yahei"/>
                <a:cs typeface="Microsoft Yahei"/>
              </a:rPr>
              <a:t>用于测量静电场的强度，可以帮助确定静电放电的危险区域</a:t>
            </a:r>
            <a:r>
              <a:rPr lang="en-US" sz="1500" dirty="0">
                <a:solidFill>
                  <a:schemeClr val="dk1">
                    <a:alpha val="100000"/>
                  </a:schemeClr>
                </a:solidFill>
                <a:latin typeface="Microsoft Yahei"/>
                <a:ea typeface="Microsoft Yahei"/>
                <a:cs typeface="Microsoft Yahei"/>
              </a:rPr>
              <a:t>。</a:t>
            </a:r>
          </a:p>
          <a:p>
            <a:pPr algn="ctr"/>
            <a:r>
              <a:rPr lang="vi-VN" sz="1500" dirty="0">
                <a:solidFill>
                  <a:schemeClr val="dk1">
                    <a:alpha val="100000"/>
                  </a:schemeClr>
                </a:solidFill>
                <a:latin typeface="Microsoft Yahei"/>
                <a:ea typeface="Microsoft Yahei"/>
                <a:cs typeface="Microsoft Yahei"/>
              </a:rPr>
              <a:t>Được sử dụng để đo cường độ của trường tĩnh điện và có thể giúp xác định các khu vực phóng tĩnh điện nguy hiểm.</a:t>
            </a:r>
            <a:endParaRPr lang="en-US" sz="1500" dirty="0">
              <a:solidFill>
                <a:schemeClr val="dk1">
                  <a:alpha val="100000"/>
                </a:schemeClr>
              </a:solidFill>
              <a:latin typeface="Microsoft Yahei"/>
              <a:ea typeface="Microsoft Yahei"/>
              <a:cs typeface="Microsoft Yahei"/>
            </a:endParaRPr>
          </a:p>
        </p:txBody>
      </p:sp>
      <p:sp>
        <p:nvSpPr>
          <p:cNvPr id="8" name="AutoShape 8"/>
          <p:cNvSpPr/>
          <p:nvPr/>
        </p:nvSpPr>
        <p:spPr>
          <a:xfrm>
            <a:off x="5818204" y="5524781"/>
            <a:ext cx="555593" cy="81705"/>
          </a:xfrm>
          <a:prstGeom prst="roundRect">
            <a:avLst>
              <a:gd name="adj" fmla="val 12500"/>
            </a:avLst>
          </a:prstGeom>
          <a:solidFill>
            <a:schemeClr val="accent2">
              <a:alpha val="100000"/>
            </a:schemeClr>
          </a:solidFill>
        </p:spPr>
        <p:txBody>
          <a:bodyPr/>
          <a:lstStyle/>
          <a:p>
            <a:endParaRPr lang="zh-TW" altLang="en-US"/>
          </a:p>
        </p:txBody>
      </p:sp>
      <p:sp>
        <p:nvSpPr>
          <p:cNvPr id="9" name="AutoShape 9"/>
          <p:cNvSpPr/>
          <p:nvPr/>
        </p:nvSpPr>
        <p:spPr>
          <a:xfrm rot="-2700000" flipH="1" flipV="1">
            <a:off x="1499898" y="1333321"/>
            <a:ext cx="1642268" cy="1642268"/>
          </a:xfrm>
          <a:prstGeom prst="teardrop">
            <a:avLst/>
          </a:prstGeom>
          <a:solidFill>
            <a:schemeClr val="accent1">
              <a:alpha val="100000"/>
            </a:schemeClr>
          </a:solidFill>
        </p:spPr>
        <p:txBody>
          <a:bodyPr/>
          <a:lstStyle/>
          <a:p>
            <a:endParaRPr lang="zh-TW" altLang="en-US"/>
          </a:p>
        </p:txBody>
      </p:sp>
      <p:sp>
        <p:nvSpPr>
          <p:cNvPr id="10" name="TextBox 10"/>
          <p:cNvSpPr txBox="1"/>
          <p:nvPr/>
        </p:nvSpPr>
        <p:spPr>
          <a:xfrm>
            <a:off x="763829" y="3254334"/>
            <a:ext cx="3024645" cy="738664"/>
          </a:xfrm>
          <a:prstGeom prst="rect">
            <a:avLst/>
          </a:prstGeom>
        </p:spPr>
        <p:txBody>
          <a:bodyPr vert="horz" wrap="square" lIns="114300" tIns="57150" rIns="114300" bIns="57150" rtlCol="0" anchor="t" anchorCtr="0">
            <a:spAutoFit/>
          </a:bodyPr>
          <a:lstStyle/>
          <a:p>
            <a:pPr algn="ctr"/>
            <a:r>
              <a:rPr lang="en-US" sz="2025" b="1" dirty="0" err="1">
                <a:solidFill>
                  <a:schemeClr val="accent1">
                    <a:alpha val="100000"/>
                  </a:schemeClr>
                </a:solidFill>
                <a:latin typeface="Microsoft Yahei"/>
                <a:ea typeface="Microsoft Yahei"/>
                <a:cs typeface="Microsoft Yahei"/>
              </a:rPr>
              <a:t>静电电压表</a:t>
            </a:r>
            <a:endParaRPr lang="en-US" sz="2025" b="1" dirty="0">
              <a:solidFill>
                <a:schemeClr val="accent1">
                  <a:alpha val="100000"/>
                </a:schemeClr>
              </a:solidFill>
              <a:latin typeface="Microsoft Yahei"/>
              <a:ea typeface="Microsoft Yahei"/>
              <a:cs typeface="Microsoft Yahei"/>
            </a:endParaRPr>
          </a:p>
          <a:p>
            <a:pPr algn="ctr"/>
            <a:r>
              <a:rPr lang="en-US" sz="2025" b="1" dirty="0" err="1">
                <a:solidFill>
                  <a:schemeClr val="accent1">
                    <a:alpha val="100000"/>
                  </a:schemeClr>
                </a:solidFill>
                <a:latin typeface="Microsoft Yahei"/>
                <a:ea typeface="Microsoft Yahei"/>
                <a:cs typeface="Microsoft Yahei"/>
              </a:rPr>
              <a:t>Vôn</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kế</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tĩnh</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điện</a:t>
            </a:r>
            <a:endParaRPr lang="en-US" sz="2025" b="1" dirty="0">
              <a:solidFill>
                <a:schemeClr val="accent1">
                  <a:alpha val="100000"/>
                </a:schemeClr>
              </a:solidFill>
              <a:latin typeface="Microsoft Yahei"/>
              <a:ea typeface="Microsoft Yahei"/>
              <a:cs typeface="Microsoft Yahei"/>
            </a:endParaRPr>
          </a:p>
        </p:txBody>
      </p:sp>
      <p:sp>
        <p:nvSpPr>
          <p:cNvPr id="11" name="TextBox 11"/>
          <p:cNvSpPr txBox="1"/>
          <p:nvPr/>
        </p:nvSpPr>
        <p:spPr>
          <a:xfrm>
            <a:off x="838719" y="3923118"/>
            <a:ext cx="2964626" cy="1592744"/>
          </a:xfrm>
          <a:prstGeom prst="rect">
            <a:avLst/>
          </a:prstGeom>
        </p:spPr>
        <p:txBody>
          <a:bodyPr vert="horz" wrap="square" lIns="114300" tIns="57150" rIns="114300" bIns="57150" rtlCol="0" anchor="t" anchorCtr="0">
            <a:spAutoFit/>
          </a:bodyPr>
          <a:lstStyle/>
          <a:p>
            <a:pPr algn="ctr">
              <a:lnSpc>
                <a:spcPct val="120000"/>
              </a:lnSpc>
            </a:pPr>
            <a:r>
              <a:rPr lang="en-US" sz="1500" dirty="0" err="1">
                <a:solidFill>
                  <a:schemeClr val="dk1">
                    <a:alpha val="100000"/>
                  </a:schemeClr>
                </a:solidFill>
                <a:latin typeface="Microsoft Yahei"/>
                <a:ea typeface="Microsoft Yahei"/>
                <a:cs typeface="Microsoft Yahei"/>
              </a:rPr>
              <a:t>用于测量物体表面的静电电压，通常使用非接触式测量方式</a:t>
            </a:r>
            <a:r>
              <a:rPr lang="en-US" sz="1500" dirty="0">
                <a:solidFill>
                  <a:schemeClr val="dk1">
                    <a:alpha val="100000"/>
                  </a:schemeClr>
                </a:solidFill>
                <a:latin typeface="Microsoft Yahei"/>
                <a:ea typeface="Microsoft Yahei"/>
                <a:cs typeface="Microsoft Yahei"/>
              </a:rPr>
              <a:t>。</a:t>
            </a:r>
          </a:p>
          <a:p>
            <a:pPr algn="ctr"/>
            <a:r>
              <a:rPr lang="vi-VN" sz="1500" dirty="0">
                <a:solidFill>
                  <a:schemeClr val="dk1">
                    <a:alpha val="100000"/>
                  </a:schemeClr>
                </a:solidFill>
                <a:latin typeface="Microsoft Yahei"/>
                <a:ea typeface="Microsoft Yahei"/>
                <a:cs typeface="Microsoft Yahei"/>
              </a:rPr>
              <a:t>Dùng để đo điện áp tĩnh điện trên bề mặt vật thể, thường sử dụng phương pháp đo không tiếp xúc.</a:t>
            </a:r>
            <a:endParaRPr lang="en-US" sz="1500" dirty="0">
              <a:solidFill>
                <a:schemeClr val="dk1">
                  <a:alpha val="100000"/>
                </a:schemeClr>
              </a:solidFill>
              <a:latin typeface="Microsoft Yahei"/>
              <a:ea typeface="Microsoft Yahei"/>
              <a:cs typeface="Microsoft Yahei"/>
            </a:endParaRPr>
          </a:p>
        </p:txBody>
      </p:sp>
      <p:sp>
        <p:nvSpPr>
          <p:cNvPr id="12" name="AutoShape 12"/>
          <p:cNvSpPr/>
          <p:nvPr/>
        </p:nvSpPr>
        <p:spPr>
          <a:xfrm>
            <a:off x="2043236" y="5524781"/>
            <a:ext cx="555593" cy="81705"/>
          </a:xfrm>
          <a:prstGeom prst="roundRect">
            <a:avLst>
              <a:gd name="adj" fmla="val 12500"/>
            </a:avLst>
          </a:prstGeom>
          <a:solidFill>
            <a:schemeClr val="accent2">
              <a:alpha val="100000"/>
            </a:schemeClr>
          </a:solidFill>
        </p:spPr>
        <p:txBody>
          <a:bodyPr/>
          <a:lstStyle/>
          <a:p>
            <a:endParaRPr lang="zh-TW" altLang="en-US"/>
          </a:p>
        </p:txBody>
      </p:sp>
      <p:sp>
        <p:nvSpPr>
          <p:cNvPr id="13" name="AutoShape 13"/>
          <p:cNvSpPr/>
          <p:nvPr/>
        </p:nvSpPr>
        <p:spPr>
          <a:xfrm rot="-2700000" flipH="1" flipV="1">
            <a:off x="9040620" y="1333321"/>
            <a:ext cx="1642268" cy="1642268"/>
          </a:xfrm>
          <a:prstGeom prst="teardrop">
            <a:avLst/>
          </a:prstGeom>
          <a:solidFill>
            <a:schemeClr val="accent1">
              <a:alpha val="100000"/>
            </a:schemeClr>
          </a:solidFill>
        </p:spPr>
        <p:txBody>
          <a:bodyPr/>
          <a:lstStyle/>
          <a:p>
            <a:endParaRPr lang="zh-TW" altLang="en-US"/>
          </a:p>
        </p:txBody>
      </p:sp>
      <p:sp>
        <p:nvSpPr>
          <p:cNvPr id="14" name="TextBox 14"/>
          <p:cNvSpPr txBox="1"/>
          <p:nvPr/>
        </p:nvSpPr>
        <p:spPr>
          <a:xfrm>
            <a:off x="8346485" y="3281373"/>
            <a:ext cx="3024645" cy="738664"/>
          </a:xfrm>
          <a:prstGeom prst="rect">
            <a:avLst/>
          </a:prstGeom>
        </p:spPr>
        <p:txBody>
          <a:bodyPr vert="horz" wrap="square" lIns="114300" tIns="57150" rIns="114300" bIns="57150" rtlCol="0" anchor="t" anchorCtr="0">
            <a:spAutoFit/>
          </a:bodyPr>
          <a:lstStyle/>
          <a:p>
            <a:pPr algn="ctr"/>
            <a:r>
              <a:rPr lang="en-US" sz="2025" b="1" dirty="0" err="1">
                <a:solidFill>
                  <a:schemeClr val="accent1">
                    <a:alpha val="100000"/>
                  </a:schemeClr>
                </a:solidFill>
                <a:latin typeface="Microsoft Yahei"/>
                <a:ea typeface="Microsoft Yahei"/>
                <a:cs typeface="Microsoft Yahei"/>
              </a:rPr>
              <a:t>静电电荷计</a:t>
            </a:r>
            <a:endParaRPr lang="en-US" sz="2025" b="1" dirty="0">
              <a:solidFill>
                <a:schemeClr val="accent1">
                  <a:alpha val="100000"/>
                </a:schemeClr>
              </a:solidFill>
              <a:latin typeface="Microsoft Yahei"/>
              <a:ea typeface="Microsoft Yahei"/>
              <a:cs typeface="Microsoft Yahei"/>
            </a:endParaRPr>
          </a:p>
          <a:p>
            <a:pPr algn="ctr"/>
            <a:r>
              <a:rPr lang="en-US" sz="2025" b="1" dirty="0" err="1">
                <a:solidFill>
                  <a:schemeClr val="accent1">
                    <a:alpha val="100000"/>
                  </a:schemeClr>
                </a:solidFill>
                <a:latin typeface="Microsoft Yahei"/>
                <a:ea typeface="Microsoft Yahei"/>
                <a:cs typeface="Microsoft Yahei"/>
              </a:rPr>
              <a:t>Máy</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đo</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tĩnh</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điện</a:t>
            </a:r>
            <a:endParaRPr lang="en-US" sz="2025" b="1" dirty="0">
              <a:solidFill>
                <a:schemeClr val="accent1">
                  <a:alpha val="100000"/>
                </a:schemeClr>
              </a:solidFill>
              <a:latin typeface="Microsoft Yahei"/>
              <a:ea typeface="Microsoft Yahei"/>
              <a:cs typeface="Microsoft Yahei"/>
            </a:endParaRPr>
          </a:p>
        </p:txBody>
      </p:sp>
      <p:sp>
        <p:nvSpPr>
          <p:cNvPr id="15" name="TextBox 15"/>
          <p:cNvSpPr txBox="1"/>
          <p:nvPr/>
        </p:nvSpPr>
        <p:spPr>
          <a:xfrm>
            <a:off x="8379441" y="3923118"/>
            <a:ext cx="2964626" cy="1592744"/>
          </a:xfrm>
          <a:prstGeom prst="rect">
            <a:avLst/>
          </a:prstGeom>
        </p:spPr>
        <p:txBody>
          <a:bodyPr vert="horz" wrap="square" lIns="114300" tIns="57150" rIns="114300" bIns="57150" rtlCol="0" anchor="t" anchorCtr="0">
            <a:spAutoFit/>
          </a:bodyPr>
          <a:lstStyle/>
          <a:p>
            <a:pPr algn="ctr">
              <a:lnSpc>
                <a:spcPct val="120000"/>
              </a:lnSpc>
            </a:pPr>
            <a:r>
              <a:rPr lang="en-US" sz="1500" dirty="0" err="1">
                <a:solidFill>
                  <a:schemeClr val="dk1">
                    <a:alpha val="100000"/>
                  </a:schemeClr>
                </a:solidFill>
                <a:latin typeface="Microsoft Yahei"/>
                <a:ea typeface="Microsoft Yahei"/>
                <a:cs typeface="Microsoft Yahei"/>
              </a:rPr>
              <a:t>用于测量物体所带的静电电荷量，通常使用接触式测量方式</a:t>
            </a:r>
            <a:r>
              <a:rPr lang="en-US" sz="1500" dirty="0">
                <a:solidFill>
                  <a:schemeClr val="dk1">
                    <a:alpha val="100000"/>
                  </a:schemeClr>
                </a:solidFill>
                <a:latin typeface="Microsoft Yahei"/>
                <a:ea typeface="Microsoft Yahei"/>
                <a:cs typeface="Microsoft Yahei"/>
              </a:rPr>
              <a:t>。</a:t>
            </a:r>
          </a:p>
          <a:p>
            <a:pPr algn="ctr"/>
            <a:r>
              <a:rPr lang="vi-VN" sz="1500" dirty="0">
                <a:solidFill>
                  <a:schemeClr val="dk1">
                    <a:alpha val="100000"/>
                  </a:schemeClr>
                </a:solidFill>
                <a:latin typeface="Microsoft Yahei"/>
                <a:ea typeface="Microsoft Yahei"/>
                <a:cs typeface="Microsoft Yahei"/>
              </a:rPr>
              <a:t>Nó được sử dụng để đo lượng điện tích tĩnh điện được mang theo bởi một vật thể, thường sử dụng phép đo tiếp xúc.</a:t>
            </a:r>
            <a:endParaRPr lang="en-US" sz="1500" dirty="0">
              <a:solidFill>
                <a:schemeClr val="dk1">
                  <a:alpha val="100000"/>
                </a:schemeClr>
              </a:solidFill>
              <a:latin typeface="Microsoft Yahei"/>
              <a:ea typeface="Microsoft Yahei"/>
              <a:cs typeface="Microsoft Yahei"/>
            </a:endParaRPr>
          </a:p>
        </p:txBody>
      </p:sp>
      <p:sp>
        <p:nvSpPr>
          <p:cNvPr id="16" name="AutoShape 16"/>
          <p:cNvSpPr/>
          <p:nvPr/>
        </p:nvSpPr>
        <p:spPr>
          <a:xfrm>
            <a:off x="9583957" y="5524781"/>
            <a:ext cx="555593" cy="81705"/>
          </a:xfrm>
          <a:prstGeom prst="roundRect">
            <a:avLst>
              <a:gd name="adj" fmla="val 12500"/>
            </a:avLst>
          </a:prstGeom>
          <a:solidFill>
            <a:schemeClr val="accent2">
              <a:alpha val="100000"/>
            </a:schemeClr>
          </a:solidFill>
        </p:spPr>
        <p:txBody>
          <a:bodyPr/>
          <a:lstStyle/>
          <a:p>
            <a:endParaRPr lang="zh-TW" altLang="en-US"/>
          </a:p>
        </p:txBody>
      </p:sp>
      <p:pic>
        <p:nvPicPr>
          <p:cNvPr id="17" name="Picture 17"/>
          <p:cNvPicPr>
            <a:picLocks noChangeAspect="1"/>
          </p:cNvPicPr>
          <p:nvPr/>
        </p:nvPicPr>
        <p:blipFill>
          <a:blip r:embed="rId3">
            <a:alphaModFix/>
          </a:blip>
          <a:srcRect t="16675" b="16675"/>
          <a:stretch>
            <a:fillRect/>
          </a:stretch>
        </p:blipFill>
        <p:spPr>
          <a:xfrm>
            <a:off x="1583319" y="1416742"/>
            <a:ext cx="1475427" cy="1475427"/>
          </a:xfrm>
          <a:prstGeom prst="ellipse">
            <a:avLst/>
          </a:prstGeom>
        </p:spPr>
      </p:pic>
      <p:pic>
        <p:nvPicPr>
          <p:cNvPr id="18" name="Picture 18"/>
          <p:cNvPicPr>
            <a:picLocks noChangeAspect="1"/>
          </p:cNvPicPr>
          <p:nvPr/>
        </p:nvPicPr>
        <p:blipFill>
          <a:blip r:embed="rId4">
            <a:alphaModFix/>
          </a:blip>
          <a:srcRect l="11792" r="11792"/>
          <a:stretch>
            <a:fillRect/>
          </a:stretch>
        </p:blipFill>
        <p:spPr>
          <a:xfrm>
            <a:off x="5358286" y="1416742"/>
            <a:ext cx="1475427" cy="1475427"/>
          </a:xfrm>
          <a:prstGeom prst="ellipse">
            <a:avLst/>
          </a:prstGeom>
        </p:spPr>
      </p:pic>
      <p:pic>
        <p:nvPicPr>
          <p:cNvPr id="19" name="Picture 19"/>
          <p:cNvPicPr>
            <a:picLocks noChangeAspect="1"/>
          </p:cNvPicPr>
          <p:nvPr/>
        </p:nvPicPr>
        <p:blipFill>
          <a:blip r:embed="rId5">
            <a:alphaModFix/>
          </a:blip>
          <a:srcRect l="15542" r="15542"/>
          <a:stretch>
            <a:fillRect/>
          </a:stretch>
        </p:blipFill>
        <p:spPr>
          <a:xfrm>
            <a:off x="9121095" y="1416742"/>
            <a:ext cx="1475427" cy="1475427"/>
          </a:xfrm>
          <a:prstGeom prst="ellipse">
            <a:avLst/>
          </a:prstGeom>
        </p:spPr>
      </p:pic>
      <p:grpSp>
        <p:nvGrpSpPr>
          <p:cNvPr id="20" name="Group 20"/>
          <p:cNvGrpSpPr/>
          <p:nvPr/>
        </p:nvGrpSpPr>
        <p:grpSpPr>
          <a:xfrm>
            <a:off x="454963" y="93878"/>
            <a:ext cx="10641129" cy="1173398"/>
            <a:chOff x="454963" y="93878"/>
            <a:chExt cx="10641129" cy="1173398"/>
          </a:xfrm>
        </p:grpSpPr>
        <p:sp>
          <p:nvSpPr>
            <p:cNvPr id="21" name="AutoShape 21"/>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2" name="AutoShape 22"/>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3" name="AutoShape 23"/>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4" name="AutoShape 24"/>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5" name="AutoShape 25"/>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6" name="AutoShape 26"/>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7" name="AutoShape 27"/>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8" name="AutoShape 28"/>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9" name="AutoShape 29"/>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30" name="AutoShape 30"/>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1" name="AutoShape 31"/>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2" name="AutoShape 32"/>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3" name="AutoShape 33"/>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4" name="AutoShape 34"/>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5" name="AutoShape 35"/>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6" name="AutoShape 36"/>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7" name="AutoShape 37"/>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8" name="AutoShape 38"/>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9" name="AutoShape 39"/>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40" name="AutoShape 40"/>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1" name="TextBox 41"/>
            <p:cNvSpPr txBox="1"/>
            <p:nvPr/>
          </p:nvSpPr>
          <p:spPr>
            <a:xfrm>
              <a:off x="1094842" y="93878"/>
              <a:ext cx="10001250" cy="1173398"/>
            </a:xfrm>
            <a:prstGeom prst="rect">
              <a:avLst/>
            </a:prstGeom>
          </p:spPr>
          <p:txBody>
            <a:bodyPr vert="horz" wrap="square" lIns="123825" tIns="123825" rIns="57150" bIns="123825" rtlCol="0" anchor="t" anchorCtr="0">
              <a:spAutoFit/>
            </a:bodyPr>
            <a:lstStyle/>
            <a:p>
              <a:r>
                <a:rPr lang="en-US" sz="3000" b="1" dirty="0" err="1">
                  <a:solidFill>
                    <a:schemeClr val="accent1">
                      <a:alpha val="100000"/>
                    </a:schemeClr>
                  </a:solidFill>
                  <a:latin typeface="Microsoft Yahei"/>
                  <a:ea typeface="Microsoft Yahei"/>
                  <a:cs typeface="Microsoft Yahei"/>
                </a:rPr>
                <a:t>静电检测仪器介绍</a:t>
              </a:r>
              <a:endParaRPr lang="en-US" sz="3000" b="1" dirty="0">
                <a:solidFill>
                  <a:schemeClr val="accent1">
                    <a:alpha val="100000"/>
                  </a:schemeClr>
                </a:solidFill>
                <a:latin typeface="Microsoft Yahei"/>
                <a:ea typeface="Microsoft Yahei"/>
                <a:cs typeface="Microsoft Yahei"/>
              </a:endParaRPr>
            </a:p>
            <a:p>
              <a:r>
                <a:rPr lang="en-US" sz="3000" b="1" dirty="0" err="1">
                  <a:solidFill>
                    <a:schemeClr val="accent1">
                      <a:alpha val="100000"/>
                    </a:schemeClr>
                  </a:solidFill>
                  <a:latin typeface="Microsoft Yahei"/>
                  <a:ea typeface="Microsoft Yahei"/>
                  <a:cs typeface="Microsoft Yahei"/>
                </a:rPr>
                <a:t>Giới</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thiệu</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dụng</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cụ</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phát</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hiện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tĩnh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điện</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982796" y="3170591"/>
            <a:ext cx="5783287" cy="1172718"/>
            <a:chOff x="5982796" y="3170591"/>
            <a:chExt cx="5783287" cy="1172718"/>
          </a:xfrm>
        </p:grpSpPr>
        <p:sp>
          <p:nvSpPr>
            <p:cNvPr id="3" name="TextBox 3"/>
            <p:cNvSpPr txBox="1"/>
            <p:nvPr/>
          </p:nvSpPr>
          <p:spPr>
            <a:xfrm>
              <a:off x="5982796" y="3170591"/>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进行静电检测</a:t>
              </a:r>
            </a:p>
          </p:txBody>
        </p:sp>
        <p:sp>
          <p:nvSpPr>
            <p:cNvPr id="4" name="TextBox 4"/>
            <p:cNvSpPr txBox="1"/>
            <p:nvPr/>
          </p:nvSpPr>
          <p:spPr>
            <a:xfrm>
              <a:off x="5982796" y="3641126"/>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按照仪器使用说明进行操作，对物体表面或静电场进行检测。</a:t>
              </a:r>
            </a:p>
          </p:txBody>
        </p:sp>
      </p:grpSp>
      <p:grpSp>
        <p:nvGrpSpPr>
          <p:cNvPr id="5" name="Group 5"/>
          <p:cNvGrpSpPr/>
          <p:nvPr/>
        </p:nvGrpSpPr>
        <p:grpSpPr>
          <a:xfrm>
            <a:off x="5982796" y="4823246"/>
            <a:ext cx="5783287" cy="1172718"/>
            <a:chOff x="5982796" y="4823246"/>
            <a:chExt cx="5783287" cy="1172718"/>
          </a:xfrm>
        </p:grpSpPr>
        <p:sp>
          <p:nvSpPr>
            <p:cNvPr id="6" name="TextBox 6"/>
            <p:cNvSpPr txBox="1"/>
            <p:nvPr/>
          </p:nvSpPr>
          <p:spPr>
            <a:xfrm>
              <a:off x="5982796" y="4823246"/>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记录检测结果</a:t>
              </a:r>
            </a:p>
          </p:txBody>
        </p:sp>
        <p:sp>
          <p:nvSpPr>
            <p:cNvPr id="7" name="TextBox 7"/>
            <p:cNvSpPr txBox="1"/>
            <p:nvPr/>
          </p:nvSpPr>
          <p:spPr>
            <a:xfrm>
              <a:off x="5982796" y="5293781"/>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将检测结果记录下来，包括静电电压、场强或电荷量等参数。</a:t>
              </a:r>
            </a:p>
          </p:txBody>
        </p:sp>
      </p:grpSp>
      <p:sp>
        <p:nvSpPr>
          <p:cNvPr id="8" name="AutoShape 8"/>
          <p:cNvSpPr/>
          <p:nvPr/>
        </p:nvSpPr>
        <p:spPr>
          <a:xfrm>
            <a:off x="4805646" y="4913047"/>
            <a:ext cx="810236" cy="810236"/>
          </a:xfrm>
          <a:prstGeom prst="ellipse">
            <a:avLst/>
          </a:prstGeom>
          <a:solidFill>
            <a:schemeClr val="accent2">
              <a:alpha val="100000"/>
            </a:schemeClr>
          </a:solidFill>
        </p:spPr>
        <p:txBody>
          <a:bodyPr/>
          <a:lstStyle/>
          <a:p>
            <a:endParaRPr lang="zh-TW" altLang="en-US"/>
          </a:p>
        </p:txBody>
      </p:sp>
      <p:grpSp>
        <p:nvGrpSpPr>
          <p:cNvPr id="9" name="Group 9"/>
          <p:cNvGrpSpPr/>
          <p:nvPr/>
        </p:nvGrpSpPr>
        <p:grpSpPr>
          <a:xfrm>
            <a:off x="5982796" y="1521950"/>
            <a:ext cx="5687135" cy="1172718"/>
            <a:chOff x="5982796" y="1521950"/>
            <a:chExt cx="5687135" cy="1172718"/>
          </a:xfrm>
        </p:grpSpPr>
        <p:sp>
          <p:nvSpPr>
            <p:cNvPr id="10" name="TextBox 10"/>
            <p:cNvSpPr txBox="1"/>
            <p:nvPr/>
          </p:nvSpPr>
          <p:spPr>
            <a:xfrm>
              <a:off x="5982796" y="1521950"/>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确定检测对象和检测环境</a:t>
              </a:r>
            </a:p>
          </p:txBody>
        </p:sp>
        <p:sp>
          <p:nvSpPr>
            <p:cNvPr id="11" name="TextBox 11"/>
            <p:cNvSpPr txBox="1"/>
            <p:nvPr/>
          </p:nvSpPr>
          <p:spPr>
            <a:xfrm>
              <a:off x="5982796" y="1992485"/>
              <a:ext cx="5687135"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选择合适的检测仪器，并确定检测的环境条件，如温度、湿度等。</a:t>
              </a:r>
            </a:p>
          </p:txBody>
        </p:sp>
      </p:grpSp>
      <p:sp>
        <p:nvSpPr>
          <p:cNvPr id="12" name="AutoShape 12"/>
          <p:cNvSpPr/>
          <p:nvPr/>
        </p:nvSpPr>
        <p:spPr>
          <a:xfrm>
            <a:off x="4805646" y="3272584"/>
            <a:ext cx="810236" cy="810236"/>
          </a:xfrm>
          <a:prstGeom prst="ellipse">
            <a:avLst/>
          </a:prstGeom>
          <a:solidFill>
            <a:schemeClr val="accent1">
              <a:alpha val="100000"/>
            </a:schemeClr>
          </a:solidFill>
        </p:spPr>
        <p:txBody>
          <a:bodyPr/>
          <a:lstStyle/>
          <a:p>
            <a:endParaRPr lang="zh-TW" altLang="en-US"/>
          </a:p>
        </p:txBody>
      </p:sp>
      <p:sp>
        <p:nvSpPr>
          <p:cNvPr id="13" name="AutoShape 13"/>
          <p:cNvSpPr/>
          <p:nvPr/>
        </p:nvSpPr>
        <p:spPr>
          <a:xfrm>
            <a:off x="4805646" y="1611485"/>
            <a:ext cx="810236" cy="810236"/>
          </a:xfrm>
          <a:prstGeom prst="ellipse">
            <a:avLst/>
          </a:prstGeom>
          <a:solidFill>
            <a:schemeClr val="accent2">
              <a:alpha val="100000"/>
            </a:schemeClr>
          </a:solidFill>
        </p:spPr>
        <p:txBody>
          <a:bodyPr/>
          <a:lstStyle/>
          <a:p>
            <a:endParaRPr lang="zh-TW" altLang="en-US"/>
          </a:p>
        </p:txBody>
      </p:sp>
      <p:sp>
        <p:nvSpPr>
          <p:cNvPr id="14" name="AutoShape 14"/>
          <p:cNvSpPr/>
          <p:nvPr/>
        </p:nvSpPr>
        <p:spPr>
          <a:xfrm>
            <a:off x="641457" y="1735931"/>
            <a:ext cx="3722789" cy="3981079"/>
          </a:xfrm>
          <a:prstGeom prst="rect">
            <a:avLst/>
          </a:prstGeom>
          <a:solidFill>
            <a:schemeClr val="accent1">
              <a:alpha val="94000"/>
            </a:schemeClr>
          </a:solidFill>
        </p:spPr>
        <p:txBody>
          <a:bodyPr/>
          <a:lstStyle/>
          <a:p>
            <a:endParaRPr lang="zh-TW" altLang="en-US"/>
          </a:p>
        </p:txBody>
      </p:sp>
      <p:sp>
        <p:nvSpPr>
          <p:cNvPr id="15" name="Freeform 15"/>
          <p:cNvSpPr/>
          <p:nvPr/>
        </p:nvSpPr>
        <p:spPr>
          <a:xfrm>
            <a:off x="5014447" y="3486249"/>
            <a:ext cx="391670" cy="391670"/>
          </a:xfrm>
          <a:custGeom>
            <a:avLst/>
            <a:gdLst/>
            <a:ahLst/>
            <a:cxnLst/>
            <a:rect l="l" t="t" r="r" b="b"/>
            <a:pathLst>
              <a:path w="304800" h="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moveTo>
                  <a:pt x="200549" y="145161"/>
                </a:moveTo>
                <a:lnTo>
                  <a:pt x="278682" y="67066"/>
                </a:lnTo>
                <a:cubicBezTo>
                  <a:pt x="260080" y="39643"/>
                  <a:pt x="232543" y="19241"/>
                  <a:pt x="200549" y="8525"/>
                </a:cubicBezTo>
                <a:lnTo>
                  <a:pt x="200549" y="145161"/>
                </a:lnTo>
                <a:close/>
                <a:moveTo>
                  <a:pt x="159525" y="200549"/>
                </a:moveTo>
                <a:lnTo>
                  <a:pt x="237677" y="278721"/>
                </a:lnTo>
                <a:cubicBezTo>
                  <a:pt x="265138" y="260156"/>
                  <a:pt x="285560" y="232581"/>
                  <a:pt x="296275" y="200549"/>
                </a:cubicBezTo>
                <a:lnTo>
                  <a:pt x="159525" y="200549"/>
                </a:lnTo>
                <a:close/>
                <a:moveTo>
                  <a:pt x="180432" y="111862"/>
                </a:moveTo>
                <a:lnTo>
                  <a:pt x="180432" y="2829"/>
                </a:lnTo>
                <a:cubicBezTo>
                  <a:pt x="171317" y="1133"/>
                  <a:pt x="162001" y="0"/>
                  <a:pt x="152400" y="0"/>
                </a:cubicBezTo>
                <a:cubicBezTo>
                  <a:pt x="128064" y="0"/>
                  <a:pt x="105366" y="6229"/>
                  <a:pt x="84963" y="16393"/>
                </a:cubicBezTo>
                <a:lnTo>
                  <a:pt x="180432" y="111862"/>
                </a:lnTo>
                <a:close/>
                <a:moveTo>
                  <a:pt x="124368" y="193853"/>
                </a:moveTo>
                <a:lnTo>
                  <a:pt x="124368" y="301981"/>
                </a:lnTo>
                <a:cubicBezTo>
                  <a:pt x="133483" y="303686"/>
                  <a:pt x="142799" y="304800"/>
                  <a:pt x="152400" y="304800"/>
                </a:cubicBezTo>
                <a:cubicBezTo>
                  <a:pt x="176508" y="304800"/>
                  <a:pt x="198987" y="298694"/>
                  <a:pt x="219266" y="288722"/>
                </a:cubicBezTo>
                <a:lnTo>
                  <a:pt x="124368" y="193853"/>
                </a:lnTo>
                <a:close/>
                <a:moveTo>
                  <a:pt x="104232" y="159763"/>
                </a:moveTo>
                <a:lnTo>
                  <a:pt x="26194" y="237792"/>
                </a:lnTo>
                <a:cubicBezTo>
                  <a:pt x="44758" y="265176"/>
                  <a:pt x="72276" y="285569"/>
                  <a:pt x="104232" y="296285"/>
                </a:cubicBezTo>
                <a:lnTo>
                  <a:pt x="104232" y="159763"/>
                </a:lnTo>
                <a:close/>
                <a:moveTo>
                  <a:pt x="2829" y="124368"/>
                </a:moveTo>
                <a:cubicBezTo>
                  <a:pt x="1133" y="133483"/>
                  <a:pt x="0" y="142799"/>
                  <a:pt x="0" y="152400"/>
                </a:cubicBezTo>
                <a:cubicBezTo>
                  <a:pt x="0" y="176584"/>
                  <a:pt x="6144" y="199130"/>
                  <a:pt x="16145" y="219408"/>
                </a:cubicBezTo>
                <a:lnTo>
                  <a:pt x="111195" y="124358"/>
                </a:lnTo>
                <a:lnTo>
                  <a:pt x="2829" y="124358"/>
                </a:lnTo>
                <a:close/>
                <a:moveTo>
                  <a:pt x="66637" y="26489"/>
                </a:moveTo>
                <a:cubicBezTo>
                  <a:pt x="39443" y="45053"/>
                  <a:pt x="19183" y="72428"/>
                  <a:pt x="8525" y="104232"/>
                </a:cubicBezTo>
                <a:lnTo>
                  <a:pt x="144389" y="104232"/>
                </a:lnTo>
                <a:lnTo>
                  <a:pt x="66637" y="26489"/>
                </a:lnTo>
                <a:close/>
              </a:path>
            </a:pathLst>
          </a:custGeom>
          <a:solidFill>
            <a:srgbClr val="FFFFFF">
              <a:alpha val="100000"/>
            </a:srgbClr>
          </a:solidFill>
        </p:spPr>
        <p:txBody>
          <a:bodyPr/>
          <a:lstStyle/>
          <a:p>
            <a:endParaRPr lang="zh-TW" altLang="en-US"/>
          </a:p>
        </p:txBody>
      </p:sp>
      <p:sp>
        <p:nvSpPr>
          <p:cNvPr id="16" name="Freeform 16"/>
          <p:cNvSpPr/>
          <p:nvPr/>
        </p:nvSpPr>
        <p:spPr>
          <a:xfrm>
            <a:off x="5014447" y="1795508"/>
            <a:ext cx="391670" cy="391670"/>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a:endParaRPr lang="zh-TW" altLang="en-US"/>
          </a:p>
        </p:txBody>
      </p:sp>
      <p:sp>
        <p:nvSpPr>
          <p:cNvPr id="17" name="Freeform 17"/>
          <p:cNvSpPr/>
          <p:nvPr/>
        </p:nvSpPr>
        <p:spPr>
          <a:xfrm>
            <a:off x="5026640" y="5128951"/>
            <a:ext cx="378428" cy="378428"/>
          </a:xfrm>
          <a:custGeom>
            <a:avLst/>
            <a:gdLst/>
            <a:ahLst/>
            <a:cxnLst/>
            <a:rect l="l" t="t" r="r" b="b"/>
            <a:pathLst>
              <a:path w="304800" h="304800">
                <a:moveTo>
                  <a:pt x="209550" y="0"/>
                </a:moveTo>
                <a:cubicBezTo>
                  <a:pt x="156943" y="0"/>
                  <a:pt x="114300" y="42643"/>
                  <a:pt x="114300" y="95250"/>
                </a:cubicBezTo>
                <a:cubicBezTo>
                  <a:pt x="114300" y="101213"/>
                  <a:pt x="114852" y="107042"/>
                  <a:pt x="115900" y="112700"/>
                </a:cubicBezTo>
                <a:lnTo>
                  <a:pt x="0" y="228600"/>
                </a:lnTo>
                <a:lnTo>
                  <a:pt x="0" y="285750"/>
                </a:lnTo>
                <a:cubicBezTo>
                  <a:pt x="0" y="296275"/>
                  <a:pt x="8525" y="304800"/>
                  <a:pt x="19050" y="304800"/>
                </a:cubicBezTo>
                <a:lnTo>
                  <a:pt x="38100" y="304800"/>
                </a:lnTo>
                <a:lnTo>
                  <a:pt x="38100" y="285750"/>
                </a:lnTo>
                <a:lnTo>
                  <a:pt x="76200" y="285750"/>
                </a:lnTo>
                <a:lnTo>
                  <a:pt x="76200" y="247650"/>
                </a:lnTo>
                <a:lnTo>
                  <a:pt x="114300" y="247650"/>
                </a:lnTo>
                <a:lnTo>
                  <a:pt x="114300" y="209550"/>
                </a:lnTo>
                <a:lnTo>
                  <a:pt x="152400" y="209550"/>
                </a:lnTo>
                <a:lnTo>
                  <a:pt x="177117" y="184833"/>
                </a:lnTo>
                <a:cubicBezTo>
                  <a:pt x="187242" y="188500"/>
                  <a:pt x="198158" y="190500"/>
                  <a:pt x="209550" y="190500"/>
                </a:cubicBezTo>
                <a:cubicBezTo>
                  <a:pt x="262157" y="190500"/>
                  <a:pt x="304800" y="147857"/>
                  <a:pt x="304800" y="95250"/>
                </a:cubicBezTo>
                <a:cubicBezTo>
                  <a:pt x="304800" y="42643"/>
                  <a:pt x="262157" y="0"/>
                  <a:pt x="209550" y="0"/>
                </a:cubicBezTo>
                <a:close/>
                <a:moveTo>
                  <a:pt x="238087" y="95288"/>
                </a:moveTo>
                <a:cubicBezTo>
                  <a:pt x="222304" y="95288"/>
                  <a:pt x="209512" y="82496"/>
                  <a:pt x="209512" y="66713"/>
                </a:cubicBezTo>
                <a:cubicBezTo>
                  <a:pt x="209512" y="50930"/>
                  <a:pt x="222304" y="38138"/>
                  <a:pt x="238087" y="38138"/>
                </a:cubicBezTo>
                <a:cubicBezTo>
                  <a:pt x="253870" y="38138"/>
                  <a:pt x="266662" y="50930"/>
                  <a:pt x="266662" y="66713"/>
                </a:cubicBezTo>
                <a:cubicBezTo>
                  <a:pt x="266662" y="82496"/>
                  <a:pt x="253870" y="95288"/>
                  <a:pt x="238087" y="95288"/>
                </a:cubicBezTo>
                <a:close/>
              </a:path>
            </a:pathLst>
          </a:custGeom>
          <a:solidFill>
            <a:srgbClr val="FFFFFF">
              <a:alpha val="100000"/>
            </a:srgbClr>
          </a:solidFill>
        </p:spPr>
        <p:txBody>
          <a:bodyPr/>
          <a:lstStyle/>
          <a:p>
            <a:endParaRPr lang="zh-TW" altLang="en-US"/>
          </a:p>
        </p:txBody>
      </p:sp>
      <p:pic>
        <p:nvPicPr>
          <p:cNvPr id="18" name="Picture 18"/>
          <p:cNvPicPr>
            <a:picLocks noChangeAspect="1"/>
          </p:cNvPicPr>
          <p:nvPr/>
        </p:nvPicPr>
        <p:blipFill>
          <a:blip r:embed="rId3">
            <a:alphaModFix/>
          </a:blip>
          <a:srcRect l="13746" r="13746"/>
          <a:stretch>
            <a:fillRect/>
          </a:stretch>
        </p:blipFill>
        <p:spPr>
          <a:xfrm>
            <a:off x="641457" y="1883900"/>
            <a:ext cx="3722788" cy="3671084"/>
          </a:xfrm>
          <a:prstGeom prst="rect">
            <a:avLst/>
          </a:prstGeom>
        </p:spPr>
      </p:pic>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静电检测方法与步骤</a:t>
              </a:r>
            </a:p>
          </p:txBody>
        </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54963" y="1569535"/>
            <a:ext cx="4219249" cy="4219249"/>
          </a:xfrm>
          <a:prstGeom prst="ellipse">
            <a:avLst/>
          </a:prstGeom>
        </p:spPr>
      </p:pic>
      <p:grpSp>
        <p:nvGrpSpPr>
          <p:cNvPr id="3" name="Group 3"/>
          <p:cNvGrpSpPr/>
          <p:nvPr/>
        </p:nvGrpSpPr>
        <p:grpSpPr>
          <a:xfrm>
            <a:off x="5163133" y="1294832"/>
            <a:ext cx="6264882" cy="1468186"/>
            <a:chOff x="5163133" y="1294832"/>
            <a:chExt cx="6264882" cy="1468186"/>
          </a:xfrm>
        </p:grpSpPr>
        <p:sp>
          <p:nvSpPr>
            <p:cNvPr id="4" name="AutoShape 4"/>
            <p:cNvSpPr/>
            <p:nvPr/>
          </p:nvSpPr>
          <p:spPr>
            <a:xfrm>
              <a:off x="5328795" y="1294832"/>
              <a:ext cx="6099220" cy="1468186"/>
            </a:xfrm>
            <a:prstGeom prst="rect">
              <a:avLst/>
            </a:prstGeom>
            <a:solidFill>
              <a:schemeClr val="accent2">
                <a:alpha val="100000"/>
              </a:schemeClr>
            </a:solidFill>
          </p:spPr>
          <p:txBody>
            <a:bodyPr/>
            <a:lstStyle/>
            <a:p>
              <a:endParaRPr lang="zh-TW" altLang="en-US"/>
            </a:p>
          </p:txBody>
        </p:sp>
        <p:sp>
          <p:nvSpPr>
            <p:cNvPr id="5" name="TextBox 5"/>
            <p:cNvSpPr txBox="1"/>
            <p:nvPr/>
          </p:nvSpPr>
          <p:spPr>
            <a:xfrm>
              <a:off x="5632910" y="1424361"/>
              <a:ext cx="3055242" cy="398526"/>
            </a:xfrm>
            <a:prstGeom prst="rect">
              <a:avLst/>
            </a:prstGeom>
          </p:spPr>
          <p:txBody>
            <a:bodyPr vert="horz" wrap="square" lIns="114300" tIns="57150" rIns="114300" bIns="57150" rtlCol="0" anchor="t" anchorCtr="0">
              <a:spAutoFit/>
            </a:bodyPr>
            <a:lstStyle/>
            <a:p>
              <a:pPr>
                <a:lnSpc>
                  <a:spcPct val="77000"/>
                </a:lnSpc>
                <a:spcBef>
                  <a:spcPts val="450"/>
                </a:spcBef>
              </a:pPr>
              <a:r>
                <a:rPr lang="en-US" sz="2325" b="1">
                  <a:solidFill>
                    <a:srgbClr val="FFFFFF">
                      <a:alpha val="100000"/>
                    </a:srgbClr>
                  </a:solidFill>
                  <a:latin typeface="Microsoft Yahei"/>
                  <a:ea typeface="Microsoft Yahei"/>
                  <a:cs typeface="Microsoft Yahei"/>
                </a:rPr>
                <a:t>确定风险等级</a:t>
              </a:r>
            </a:p>
          </p:txBody>
        </p:sp>
        <p:sp>
          <p:nvSpPr>
            <p:cNvPr id="6" name="TextBox 6"/>
            <p:cNvSpPr txBox="1"/>
            <p:nvPr/>
          </p:nvSpPr>
          <p:spPr>
            <a:xfrm>
              <a:off x="5632910" y="1910708"/>
              <a:ext cx="5568066"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根据检测结果和相关标准，对静电风险进行评估，并确定风险等级。</a:t>
              </a:r>
            </a:p>
          </p:txBody>
        </p:sp>
        <p:sp>
          <p:nvSpPr>
            <p:cNvPr id="7" name="AutoShape 7"/>
            <p:cNvSpPr/>
            <p:nvPr/>
          </p:nvSpPr>
          <p:spPr>
            <a:xfrm>
              <a:off x="5163133" y="1294832"/>
              <a:ext cx="165663" cy="1468186"/>
            </a:xfrm>
            <a:prstGeom prst="rect">
              <a:avLst/>
            </a:prstGeom>
            <a:solidFill>
              <a:schemeClr val="accent1">
                <a:alpha val="100000"/>
              </a:schemeClr>
            </a:solidFill>
          </p:spPr>
          <p:txBody>
            <a:bodyPr/>
            <a:lstStyle/>
            <a:p>
              <a:endParaRPr lang="zh-TW" altLang="en-US"/>
            </a:p>
          </p:txBody>
        </p:sp>
      </p:grpSp>
      <p:grpSp>
        <p:nvGrpSpPr>
          <p:cNvPr id="8" name="Group 8"/>
          <p:cNvGrpSpPr/>
          <p:nvPr/>
        </p:nvGrpSpPr>
        <p:grpSpPr>
          <a:xfrm>
            <a:off x="5163133" y="2945066"/>
            <a:ext cx="6264882" cy="1468186"/>
            <a:chOff x="5163133" y="2945066"/>
            <a:chExt cx="6264882" cy="1468186"/>
          </a:xfrm>
        </p:grpSpPr>
        <p:sp>
          <p:nvSpPr>
            <p:cNvPr id="9" name="AutoShape 9"/>
            <p:cNvSpPr/>
            <p:nvPr/>
          </p:nvSpPr>
          <p:spPr>
            <a:xfrm>
              <a:off x="5328795" y="2945066"/>
              <a:ext cx="6099220" cy="1468186"/>
            </a:xfrm>
            <a:prstGeom prst="rect">
              <a:avLst/>
            </a:prstGeom>
            <a:solidFill>
              <a:schemeClr val="accent2">
                <a:alpha val="100000"/>
              </a:schemeClr>
            </a:solidFill>
          </p:spPr>
          <p:txBody>
            <a:bodyPr/>
            <a:lstStyle/>
            <a:p>
              <a:endParaRPr lang="zh-TW" altLang="en-US"/>
            </a:p>
          </p:txBody>
        </p:sp>
        <p:sp>
          <p:nvSpPr>
            <p:cNvPr id="10" name="TextBox 10"/>
            <p:cNvSpPr txBox="1"/>
            <p:nvPr/>
          </p:nvSpPr>
          <p:spPr>
            <a:xfrm>
              <a:off x="5632910" y="3074595"/>
              <a:ext cx="3055242" cy="398526"/>
            </a:xfrm>
            <a:prstGeom prst="rect">
              <a:avLst/>
            </a:prstGeom>
          </p:spPr>
          <p:txBody>
            <a:bodyPr vert="horz" wrap="square" lIns="114300" tIns="57150" rIns="114300" bIns="57150" rtlCol="0" anchor="t" anchorCtr="0">
              <a:spAutoFit/>
            </a:bodyPr>
            <a:lstStyle/>
            <a:p>
              <a:pPr>
                <a:lnSpc>
                  <a:spcPct val="77000"/>
                </a:lnSpc>
                <a:spcBef>
                  <a:spcPts val="450"/>
                </a:spcBef>
              </a:pPr>
              <a:r>
                <a:rPr lang="en-US" sz="2325" b="1">
                  <a:solidFill>
                    <a:srgbClr val="FFFFFF">
                      <a:alpha val="100000"/>
                    </a:srgbClr>
                  </a:solidFill>
                  <a:latin typeface="Microsoft Yahei"/>
                  <a:ea typeface="Microsoft Yahei"/>
                  <a:cs typeface="Microsoft Yahei"/>
                </a:rPr>
                <a:t>制定防护措施</a:t>
              </a:r>
            </a:p>
          </p:txBody>
        </p:sp>
        <p:sp>
          <p:nvSpPr>
            <p:cNvPr id="11" name="TextBox 11"/>
            <p:cNvSpPr txBox="1"/>
            <p:nvPr/>
          </p:nvSpPr>
          <p:spPr>
            <a:xfrm>
              <a:off x="5632910" y="3560941"/>
              <a:ext cx="5568066"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根据风险等级，制定相应的防护措施，如使用防静电材料、增加湿度等。</a:t>
              </a:r>
            </a:p>
          </p:txBody>
        </p:sp>
        <p:sp>
          <p:nvSpPr>
            <p:cNvPr id="12" name="AutoShape 12"/>
            <p:cNvSpPr/>
            <p:nvPr/>
          </p:nvSpPr>
          <p:spPr>
            <a:xfrm>
              <a:off x="5163133" y="2945066"/>
              <a:ext cx="165663" cy="1468186"/>
            </a:xfrm>
            <a:prstGeom prst="rect">
              <a:avLst/>
            </a:prstGeom>
            <a:solidFill>
              <a:schemeClr val="accent1">
                <a:alpha val="100000"/>
              </a:schemeClr>
            </a:solidFill>
          </p:spPr>
          <p:txBody>
            <a:bodyPr/>
            <a:lstStyle/>
            <a:p>
              <a:endParaRPr lang="zh-TW" altLang="en-US"/>
            </a:p>
          </p:txBody>
        </p:sp>
      </p:grpSp>
      <p:grpSp>
        <p:nvGrpSpPr>
          <p:cNvPr id="13" name="Group 13"/>
          <p:cNvGrpSpPr/>
          <p:nvPr/>
        </p:nvGrpSpPr>
        <p:grpSpPr>
          <a:xfrm>
            <a:off x="5163133" y="4595300"/>
            <a:ext cx="6264882" cy="1468186"/>
            <a:chOff x="5163133" y="4595300"/>
            <a:chExt cx="6264882" cy="1468186"/>
          </a:xfrm>
        </p:grpSpPr>
        <p:sp>
          <p:nvSpPr>
            <p:cNvPr id="14" name="AutoShape 14"/>
            <p:cNvSpPr/>
            <p:nvPr/>
          </p:nvSpPr>
          <p:spPr>
            <a:xfrm>
              <a:off x="5328795" y="4595300"/>
              <a:ext cx="6099220" cy="1468186"/>
            </a:xfrm>
            <a:prstGeom prst="rect">
              <a:avLst/>
            </a:prstGeom>
            <a:solidFill>
              <a:schemeClr val="accent2">
                <a:alpha val="100000"/>
              </a:schemeClr>
            </a:solidFill>
          </p:spPr>
          <p:txBody>
            <a:bodyPr/>
            <a:lstStyle/>
            <a:p>
              <a:endParaRPr lang="zh-TW" altLang="en-US"/>
            </a:p>
          </p:txBody>
        </p:sp>
        <p:sp>
          <p:nvSpPr>
            <p:cNvPr id="15" name="TextBox 15"/>
            <p:cNvSpPr txBox="1"/>
            <p:nvPr/>
          </p:nvSpPr>
          <p:spPr>
            <a:xfrm>
              <a:off x="5632910" y="4724828"/>
              <a:ext cx="3055242" cy="398526"/>
            </a:xfrm>
            <a:prstGeom prst="rect">
              <a:avLst/>
            </a:prstGeom>
          </p:spPr>
          <p:txBody>
            <a:bodyPr vert="horz" wrap="square" lIns="114300" tIns="57150" rIns="114300" bIns="57150" rtlCol="0" anchor="t" anchorCtr="0">
              <a:spAutoFit/>
            </a:bodyPr>
            <a:lstStyle/>
            <a:p>
              <a:pPr>
                <a:lnSpc>
                  <a:spcPct val="77000"/>
                </a:lnSpc>
                <a:spcBef>
                  <a:spcPts val="450"/>
                </a:spcBef>
              </a:pPr>
              <a:r>
                <a:rPr lang="en-US" sz="2325" b="1">
                  <a:solidFill>
                    <a:srgbClr val="FFFFFF">
                      <a:alpha val="100000"/>
                    </a:srgbClr>
                  </a:solidFill>
                  <a:latin typeface="Microsoft Yahei"/>
                  <a:ea typeface="Microsoft Yahei"/>
                  <a:cs typeface="Microsoft Yahei"/>
                </a:rPr>
                <a:t>编写评估报告</a:t>
              </a:r>
            </a:p>
          </p:txBody>
        </p:sp>
        <p:sp>
          <p:nvSpPr>
            <p:cNvPr id="16" name="TextBox 16"/>
            <p:cNvSpPr txBox="1"/>
            <p:nvPr/>
          </p:nvSpPr>
          <p:spPr>
            <a:xfrm>
              <a:off x="5632910" y="5211175"/>
              <a:ext cx="5568066"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将评估结果和防护措施整理成报告，以供相关人员参考和执行。</a:t>
              </a:r>
            </a:p>
          </p:txBody>
        </p:sp>
        <p:sp>
          <p:nvSpPr>
            <p:cNvPr id="17" name="AutoShape 17"/>
            <p:cNvSpPr/>
            <p:nvPr/>
          </p:nvSpPr>
          <p:spPr>
            <a:xfrm>
              <a:off x="5163133" y="4595300"/>
              <a:ext cx="165663" cy="1468186"/>
            </a:xfrm>
            <a:prstGeom prst="rect">
              <a:avLst/>
            </a:prstGeom>
            <a:solidFill>
              <a:schemeClr val="accent1">
                <a:alpha val="100000"/>
              </a:schemeClr>
            </a:solidFill>
          </p:spPr>
          <p:txBody>
            <a:bodyPr/>
            <a:lstStyle/>
            <a:p>
              <a:endParaRPr lang="zh-TW" altLang="en-US"/>
            </a:p>
          </p:txBody>
        </p:sp>
      </p:grpSp>
      <p:grpSp>
        <p:nvGrpSpPr>
          <p:cNvPr id="18" name="Group 18"/>
          <p:cNvGrpSpPr/>
          <p:nvPr/>
        </p:nvGrpSpPr>
        <p:grpSpPr>
          <a:xfrm>
            <a:off x="454963" y="93878"/>
            <a:ext cx="10641129" cy="914400"/>
            <a:chOff x="454963" y="93878"/>
            <a:chExt cx="10641129" cy="914400"/>
          </a:xfrm>
        </p:grpSpPr>
        <p:sp>
          <p:nvSpPr>
            <p:cNvPr id="19" name="AutoShape 19"/>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0" name="AutoShape 20"/>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1" name="AutoShape 21"/>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2" name="AutoShape 22"/>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3" name="AutoShape 23"/>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4" name="AutoShape 24"/>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5" name="AutoShape 25"/>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6" name="AutoShape 26"/>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7" name="AutoShape 27"/>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8" name="AutoShape 28"/>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9" name="AutoShape 29"/>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0" name="AutoShape 30"/>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1" name="AutoShape 31"/>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2" name="AutoShape 32"/>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3" name="AutoShape 33"/>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4" name="AutoShape 34"/>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5" name="AutoShape 35"/>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6" name="AutoShape 36"/>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7" name="AutoShape 37"/>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8" name="AutoShape 38"/>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9" name="TextBox 39"/>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静电风险评估与报告</a:t>
              </a: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41022" y="2505551"/>
            <a:ext cx="1169862" cy="1169862"/>
          </a:xfrm>
          <a:prstGeom prst="ellipse">
            <a:avLst/>
          </a:prstGeom>
          <a:gradFill>
            <a:gsLst>
              <a:gs pos="0">
                <a:schemeClr val="accent5">
                  <a:alpha val="100000"/>
                </a:schemeClr>
              </a:gs>
              <a:gs pos="100000">
                <a:schemeClr val="lt2">
                  <a:alpha val="100000"/>
                </a:schemeClr>
              </a:gs>
            </a:gsLst>
            <a:lin ang="4500000"/>
            <a:tileRect/>
          </a:gradFill>
        </p:spPr>
        <p:txBody>
          <a:bodyPr/>
          <a:lstStyle/>
          <a:p>
            <a:endParaRPr lang="zh-TW" altLang="en-US"/>
          </a:p>
        </p:txBody>
      </p:sp>
      <p:sp>
        <p:nvSpPr>
          <p:cNvPr id="3" name="TextBox 3"/>
          <p:cNvSpPr txBox="1"/>
          <p:nvPr/>
        </p:nvSpPr>
        <p:spPr>
          <a:xfrm>
            <a:off x="2857192" y="2151175"/>
            <a:ext cx="9695079" cy="2189683"/>
          </a:xfrm>
          <a:prstGeom prst="rect">
            <a:avLst/>
          </a:prstGeom>
        </p:spPr>
        <p:txBody>
          <a:bodyPr vert="horz" wrap="square" lIns="114300" tIns="57150" rIns="114300" bIns="57150" rtlCol="0" anchor="t" anchorCtr="0">
            <a:spAutoFit/>
          </a:bodyPr>
          <a:lstStyle/>
          <a:p>
            <a:pPr>
              <a:lnSpc>
                <a:spcPct val="100000"/>
              </a:lnSpc>
              <a:spcBef>
                <a:spcPts val="450"/>
              </a:spcBef>
            </a:pPr>
            <a:r>
              <a:rPr lang="en-US" sz="12300" b="1">
                <a:solidFill>
                  <a:schemeClr val="dk1">
                    <a:alpha val="100000"/>
                  </a:schemeClr>
                </a:solidFill>
                <a:latin typeface="Microsoft Yahei"/>
                <a:ea typeface="Microsoft Yahei"/>
                <a:cs typeface="Microsoft Yahei"/>
              </a:rPr>
              <a:t>05</a:t>
            </a:r>
          </a:p>
        </p:txBody>
      </p:sp>
      <p:sp>
        <p:nvSpPr>
          <p:cNvPr id="4" name="TextBox 4"/>
          <p:cNvSpPr txBox="1"/>
          <p:nvPr/>
        </p:nvSpPr>
        <p:spPr>
          <a:xfrm>
            <a:off x="5117748" y="2020200"/>
            <a:ext cx="7074252" cy="2451633"/>
          </a:xfrm>
          <a:prstGeom prst="rect">
            <a:avLst/>
          </a:prstGeom>
        </p:spPr>
        <p:txBody>
          <a:bodyPr vert="horz" wrap="square" lIns="114300" tIns="57150" rIns="114300" bIns="57150" rtlCol="0" anchor="ctr" anchorCtr="0">
            <a:spAutoFit/>
          </a:bodyPr>
          <a:lstStyle/>
          <a:p>
            <a:pPr>
              <a:lnSpc>
                <a:spcPct val="120000"/>
              </a:lnSpc>
              <a:spcBef>
                <a:spcPts val="450"/>
              </a:spcBef>
            </a:pPr>
            <a:r>
              <a:rPr lang="en-US" sz="4200" b="1" dirty="0" err="1">
                <a:solidFill>
                  <a:srgbClr val="000000">
                    <a:alpha val="100000"/>
                  </a:srgbClr>
                </a:solidFill>
                <a:latin typeface="Microsoft Yahei"/>
                <a:ea typeface="Microsoft Yahei"/>
                <a:cs typeface="Microsoft Yahei"/>
              </a:rPr>
              <a:t>静电防护案例分析</a:t>
            </a:r>
            <a:endParaRPr lang="en-US" sz="4200" b="1" dirty="0">
              <a:solidFill>
                <a:srgbClr val="000000">
                  <a:alpha val="100000"/>
                </a:srgbClr>
              </a:solidFill>
              <a:latin typeface="Microsoft Yahei"/>
              <a:ea typeface="Microsoft Yahei"/>
              <a:cs typeface="Microsoft Yahei"/>
            </a:endParaRPr>
          </a:p>
          <a:p>
            <a:pPr>
              <a:lnSpc>
                <a:spcPct val="120000"/>
              </a:lnSpc>
              <a:spcBef>
                <a:spcPts val="450"/>
              </a:spcBef>
            </a:pPr>
            <a:r>
              <a:rPr lang="vi-VN" sz="4200" b="1" dirty="0">
                <a:solidFill>
                  <a:srgbClr val="000000">
                    <a:alpha val="100000"/>
                  </a:srgbClr>
                </a:solidFill>
                <a:latin typeface="Microsoft Yahei"/>
                <a:ea typeface="Microsoft Yahei"/>
                <a:cs typeface="Microsoft Yahei"/>
              </a:rPr>
              <a:t>Phân tích trường hợp bảo vệ tĩnh điện</a:t>
            </a:r>
            <a:endParaRPr lang="en-US" sz="4200" b="1" dirty="0">
              <a:solidFill>
                <a:srgbClr val="000000">
                  <a:alpha val="100000"/>
                </a:srgbClr>
              </a:solidFill>
              <a:latin typeface="Microsoft Yahei"/>
              <a:ea typeface="Microsoft Yahei"/>
              <a:cs typeface="Microsoft Yahei"/>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00183" y="914400"/>
            <a:ext cx="5298183" cy="5298183"/>
          </a:xfrm>
          <a:prstGeom prst="ellipse">
            <a:avLst/>
          </a:prstGeom>
          <a:solidFill>
            <a:schemeClr val="accent1">
              <a:alpha val="14000"/>
            </a:schemeClr>
          </a:solidFill>
        </p:spPr>
        <p:txBody>
          <a:bodyPr/>
          <a:lstStyle/>
          <a:p>
            <a:endParaRPr lang="zh-TW" altLang="en-US"/>
          </a:p>
        </p:txBody>
      </p:sp>
      <p:sp>
        <p:nvSpPr>
          <p:cNvPr id="3" name="AutoShape 3"/>
          <p:cNvSpPr/>
          <p:nvPr/>
        </p:nvSpPr>
        <p:spPr>
          <a:xfrm>
            <a:off x="938400" y="1451298"/>
            <a:ext cx="4016365" cy="4016365"/>
          </a:xfrm>
          <a:prstGeom prst="ellipse">
            <a:avLst/>
          </a:prstGeom>
          <a:solidFill>
            <a:schemeClr val="accent1">
              <a:alpha val="100000"/>
            </a:schemeClr>
          </a:solidFill>
        </p:spPr>
        <p:txBody>
          <a:bodyPr/>
          <a:lstStyle/>
          <a:p>
            <a:endParaRPr lang="zh-TW" altLang="en-US"/>
          </a:p>
        </p:txBody>
      </p:sp>
      <p:sp>
        <p:nvSpPr>
          <p:cNvPr id="4" name="TextBox 4"/>
          <p:cNvSpPr txBox="1"/>
          <p:nvPr/>
        </p:nvSpPr>
        <p:spPr>
          <a:xfrm>
            <a:off x="818998" y="1261227"/>
            <a:ext cx="4255165" cy="4335546"/>
          </a:xfrm>
          <a:prstGeom prst="rect">
            <a:avLst/>
          </a:prstGeom>
        </p:spPr>
        <p:txBody>
          <a:bodyPr vert="horz" wrap="square" lIns="123825" tIns="123825" rIns="57150" bIns="123825" rtlCol="0" anchor="t" anchorCtr="0">
            <a:spAutoFit/>
          </a:bodyPr>
          <a:lstStyle/>
          <a:p>
            <a:pPr algn="ctr">
              <a:lnSpc>
                <a:spcPct val="186000"/>
              </a:lnSpc>
            </a:pPr>
            <a:r>
              <a:rPr lang="en-US" sz="7650" b="1" dirty="0" err="1">
                <a:solidFill>
                  <a:srgbClr val="FFFFFF">
                    <a:alpha val="100000"/>
                  </a:srgbClr>
                </a:solidFill>
                <a:latin typeface="Microsoft Yahei"/>
                <a:ea typeface="Microsoft Yahei"/>
                <a:cs typeface="Microsoft Yahei"/>
              </a:rPr>
              <a:t>目录Mụclục</a:t>
            </a:r>
            <a:endParaRPr lang="en-US" sz="7650" b="1" dirty="0">
              <a:solidFill>
                <a:srgbClr val="FFFFFF">
                  <a:alpha val="100000"/>
                </a:srgbClr>
              </a:solidFill>
              <a:latin typeface="Microsoft Yahei"/>
              <a:ea typeface="Microsoft Yahei"/>
              <a:cs typeface="Microsoft Yahei"/>
            </a:endParaRPr>
          </a:p>
        </p:txBody>
      </p:sp>
      <p:sp>
        <p:nvSpPr>
          <p:cNvPr id="5" name="TextBox 5"/>
          <p:cNvSpPr txBox="1"/>
          <p:nvPr/>
        </p:nvSpPr>
        <p:spPr>
          <a:xfrm>
            <a:off x="1401921" y="1096070"/>
            <a:ext cx="3089320" cy="1041654"/>
          </a:xfrm>
          <a:prstGeom prst="rect">
            <a:avLst/>
          </a:prstGeom>
        </p:spPr>
        <p:txBody>
          <a:bodyPr vert="horz" wrap="square" lIns="123825" tIns="123825" rIns="57150" bIns="123825" rtlCol="0" anchor="t" anchorCtr="0">
            <a:spAutoFit/>
          </a:bodyPr>
          <a:lstStyle/>
          <a:p>
            <a:pPr algn="ctr">
              <a:lnSpc>
                <a:spcPct val="186000"/>
              </a:lnSpc>
            </a:pPr>
            <a:r>
              <a:rPr lang="en-US" sz="2700" dirty="0">
                <a:solidFill>
                  <a:srgbClr val="FFFFFF">
                    <a:alpha val="100000"/>
                  </a:srgbClr>
                </a:solidFill>
                <a:latin typeface="Microsoft Yahei"/>
                <a:ea typeface="Microsoft Yahei"/>
                <a:cs typeface="Microsoft Yahei"/>
              </a:rPr>
              <a:t>contents</a:t>
            </a:r>
          </a:p>
        </p:txBody>
      </p:sp>
      <p:sp>
        <p:nvSpPr>
          <p:cNvPr id="6" name="TextBox 6"/>
          <p:cNvSpPr txBox="1"/>
          <p:nvPr/>
        </p:nvSpPr>
        <p:spPr>
          <a:xfrm>
            <a:off x="5922569" y="12616"/>
            <a:ext cx="5810250" cy="6832768"/>
          </a:xfrm>
          <a:prstGeom prst="rect">
            <a:avLst/>
          </a:prstGeom>
        </p:spPr>
        <p:txBody>
          <a:bodyPr vert="horz" wrap="square" lIns="123825" tIns="123825" rIns="57150" bIns="123825" rtlCol="0" anchor="ctr" anchorCtr="0">
            <a:spAutoFit/>
          </a:bodyPr>
          <a:lstStyle/>
          <a:p>
            <a:pPr marL="203200" lvl="0" indent="-203200">
              <a:lnSpc>
                <a:spcPct val="150000"/>
              </a:lnSpc>
              <a:buFont typeface="Arial"/>
              <a:buChar char="•"/>
            </a:pPr>
            <a:r>
              <a:rPr lang="en-US" sz="2400" b="1" dirty="0" err="1">
                <a:solidFill>
                  <a:schemeClr val="accent1">
                    <a:alpha val="100000"/>
                  </a:schemeClr>
                </a:solidFill>
                <a:latin typeface="Microsoft Yahei"/>
                <a:ea typeface="Microsoft Yahei"/>
                <a:cs typeface="Microsoft Yahei"/>
              </a:rPr>
              <a:t>静电防护概述Tổng</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quan</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về</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bảo</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vệ</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tĩnh</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điện</a:t>
            </a:r>
            <a:endParaRPr lang="en-US" sz="2400" b="1" dirty="0">
              <a:solidFill>
                <a:schemeClr val="accent1">
                  <a:alpha val="100000"/>
                </a:schemeClr>
              </a:solidFill>
              <a:latin typeface="Microsoft Yahei"/>
              <a:ea typeface="Microsoft Yahei"/>
              <a:cs typeface="Microsoft Yahei"/>
            </a:endParaRPr>
          </a:p>
          <a:p>
            <a:pPr marL="203200" lvl="0" indent="-203200">
              <a:lnSpc>
                <a:spcPct val="150000"/>
              </a:lnSpc>
              <a:buFont typeface="Arial"/>
              <a:buChar char="•"/>
            </a:pPr>
            <a:r>
              <a:rPr lang="en-US" sz="2400" b="1" dirty="0" err="1">
                <a:solidFill>
                  <a:schemeClr val="accent1">
                    <a:alpha val="100000"/>
                  </a:schemeClr>
                </a:solidFill>
                <a:latin typeface="Microsoft Yahei"/>
                <a:ea typeface="Microsoft Yahei"/>
                <a:cs typeface="Microsoft Yahei"/>
              </a:rPr>
              <a:t>静电产生原理及影响因素</a:t>
            </a:r>
            <a:r>
              <a:rPr lang="vi-VN" sz="2400" b="1" dirty="0">
                <a:solidFill>
                  <a:schemeClr val="accent1">
                    <a:alpha val="100000"/>
                  </a:schemeClr>
                </a:solidFill>
                <a:latin typeface="Microsoft Yahei"/>
                <a:ea typeface="Microsoft Yahei"/>
                <a:cs typeface="Microsoft Yahei"/>
              </a:rPr>
              <a:t>Nguyên lý và các yếu tố ảnh hưởng đến sự phát sinh tĩnh điện</a:t>
            </a:r>
            <a:endParaRPr lang="en-US" sz="2400" b="1" dirty="0">
              <a:solidFill>
                <a:schemeClr val="accent1">
                  <a:alpha val="100000"/>
                </a:schemeClr>
              </a:solidFill>
              <a:latin typeface="Microsoft Yahei"/>
              <a:ea typeface="Microsoft Yahei"/>
              <a:cs typeface="Microsoft Yahei"/>
            </a:endParaRPr>
          </a:p>
          <a:p>
            <a:pPr marL="203200" lvl="0" indent="-203200">
              <a:lnSpc>
                <a:spcPct val="150000"/>
              </a:lnSpc>
              <a:buFont typeface="Arial"/>
              <a:buChar char="•"/>
            </a:pPr>
            <a:r>
              <a:rPr lang="en-US" sz="2400" b="1" dirty="0" err="1">
                <a:solidFill>
                  <a:schemeClr val="accent1">
                    <a:alpha val="100000"/>
                  </a:schemeClr>
                </a:solidFill>
                <a:latin typeface="Microsoft Yahei"/>
                <a:ea typeface="Microsoft Yahei"/>
                <a:cs typeface="Microsoft Yahei"/>
              </a:rPr>
              <a:t>静电防护措施与方法</a:t>
            </a:r>
            <a:r>
              <a:rPr lang="vi-VN" sz="2400" b="1" dirty="0">
                <a:solidFill>
                  <a:schemeClr val="accent1">
                    <a:alpha val="100000"/>
                  </a:schemeClr>
                </a:solidFill>
                <a:latin typeface="Microsoft Yahei"/>
                <a:ea typeface="Microsoft Yahei"/>
                <a:cs typeface="Microsoft Yahei"/>
              </a:rPr>
              <a:t>Các biện pháp và phương pháp bảo vệ tĩnh điện</a:t>
            </a:r>
            <a:endParaRPr lang="en-US" sz="2400" b="1" dirty="0">
              <a:solidFill>
                <a:schemeClr val="accent1">
                  <a:alpha val="100000"/>
                </a:schemeClr>
              </a:solidFill>
              <a:latin typeface="Microsoft Yahei"/>
              <a:ea typeface="Microsoft Yahei"/>
              <a:cs typeface="Microsoft Yahei"/>
            </a:endParaRPr>
          </a:p>
          <a:p>
            <a:pPr marL="203200" lvl="0" indent="-203200">
              <a:lnSpc>
                <a:spcPct val="150000"/>
              </a:lnSpc>
              <a:buFont typeface="Arial"/>
              <a:buChar char="•"/>
            </a:pPr>
            <a:r>
              <a:rPr lang="en-US" sz="2400" b="1" dirty="0" err="1">
                <a:solidFill>
                  <a:schemeClr val="accent1">
                    <a:alpha val="100000"/>
                  </a:schemeClr>
                </a:solidFill>
                <a:latin typeface="Microsoft Yahei"/>
                <a:ea typeface="Microsoft Yahei"/>
                <a:cs typeface="Microsoft Yahei"/>
              </a:rPr>
              <a:t>静电检测与评估方法</a:t>
            </a:r>
            <a:r>
              <a:rPr lang="vi-VN" sz="2400" b="1" dirty="0">
                <a:solidFill>
                  <a:schemeClr val="accent1">
                    <a:alpha val="100000"/>
                  </a:schemeClr>
                </a:solidFill>
                <a:latin typeface="Microsoft Yahei"/>
                <a:ea typeface="Microsoft Yahei"/>
                <a:cs typeface="Microsoft Yahei"/>
              </a:rPr>
              <a:t>Phương pháp phát hiện và đánh giá tĩnh điện</a:t>
            </a:r>
            <a:endParaRPr lang="en-US" sz="2400" b="1" dirty="0">
              <a:solidFill>
                <a:schemeClr val="accent1">
                  <a:alpha val="100000"/>
                </a:schemeClr>
              </a:solidFill>
              <a:latin typeface="Microsoft Yahei"/>
              <a:ea typeface="Microsoft Yahei"/>
              <a:cs typeface="Microsoft Yahei"/>
            </a:endParaRPr>
          </a:p>
          <a:p>
            <a:pPr marL="203200" lvl="0" indent="-203200">
              <a:lnSpc>
                <a:spcPct val="150000"/>
              </a:lnSpc>
              <a:buFont typeface="Arial"/>
              <a:buChar char="•"/>
            </a:pPr>
            <a:r>
              <a:rPr lang="en-US" sz="2400" b="1" dirty="0" err="1">
                <a:solidFill>
                  <a:schemeClr val="accent1">
                    <a:alpha val="100000"/>
                  </a:schemeClr>
                </a:solidFill>
                <a:latin typeface="Microsoft Yahei"/>
                <a:ea typeface="Microsoft Yahei"/>
                <a:cs typeface="Microsoft Yahei"/>
              </a:rPr>
              <a:t>静电防护案例分析</a:t>
            </a:r>
            <a:r>
              <a:rPr lang="vi-VN" sz="2400" b="1" dirty="0">
                <a:solidFill>
                  <a:schemeClr val="accent1">
                    <a:alpha val="100000"/>
                  </a:schemeClr>
                </a:solidFill>
                <a:latin typeface="Microsoft Yahei"/>
                <a:ea typeface="Microsoft Yahei"/>
                <a:cs typeface="Microsoft Yahei"/>
              </a:rPr>
              <a:t>Phân tích trường hợp bảo vệ tĩnh điện</a:t>
            </a:r>
            <a:endParaRPr lang="en-US" sz="2400" b="1" dirty="0">
              <a:solidFill>
                <a:schemeClr val="accent1">
                  <a:alpha val="100000"/>
                </a:schemeClr>
              </a:solidFill>
              <a:latin typeface="Microsoft Yahei"/>
              <a:ea typeface="Microsoft Yahei"/>
              <a:cs typeface="Microsoft Yahei"/>
            </a:endParaRPr>
          </a:p>
          <a:p>
            <a:pPr marL="203200" lvl="0" indent="-203200">
              <a:lnSpc>
                <a:spcPct val="150000"/>
              </a:lnSpc>
              <a:buFont typeface="Arial"/>
              <a:buChar char="•"/>
            </a:pPr>
            <a:r>
              <a:rPr lang="en-US" sz="2400" b="1" dirty="0" err="1">
                <a:solidFill>
                  <a:schemeClr val="accent1">
                    <a:alpha val="100000"/>
                  </a:schemeClr>
                </a:solidFill>
                <a:latin typeface="Microsoft Yahei"/>
                <a:ea typeface="Microsoft Yahei"/>
                <a:cs typeface="Microsoft Yahei"/>
              </a:rPr>
              <a:t>总结与展望Tóm</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tắt</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và</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Triển</a:t>
            </a:r>
            <a:r>
              <a:rPr lang="en-US" sz="2400" b="1" dirty="0">
                <a:solidFill>
                  <a:schemeClr val="accent1">
                    <a:alpha val="100000"/>
                  </a:schemeClr>
                </a:solidFill>
                <a:latin typeface="Microsoft Yahei"/>
                <a:ea typeface="Microsoft Yahei"/>
                <a:cs typeface="Microsoft Yahei"/>
              </a:rPr>
              <a:t> </a:t>
            </a:r>
            <a:r>
              <a:rPr lang="en-US" sz="2400" b="1" dirty="0" err="1">
                <a:solidFill>
                  <a:schemeClr val="accent1">
                    <a:alpha val="100000"/>
                  </a:schemeClr>
                </a:solidFill>
                <a:latin typeface="Microsoft Yahei"/>
                <a:ea typeface="Microsoft Yahei"/>
                <a:cs typeface="Microsoft Yahei"/>
              </a:rPr>
              <a:t>vọng</a:t>
            </a:r>
            <a:endParaRPr lang="en-US" sz="2400" b="1" dirty="0">
              <a:solidFill>
                <a:schemeClr val="accent1">
                  <a:alpha val="100000"/>
                </a:schemeClr>
              </a:solidFill>
              <a:latin typeface="Microsoft Yahei"/>
              <a:ea typeface="Microsoft Yahei"/>
              <a:cs typeface="Microsoft Yahei"/>
            </a:endParaRPr>
          </a:p>
        </p:txBody>
      </p:sp>
      <p:sp>
        <p:nvSpPr>
          <p:cNvPr id="7" name="AutoShape 7"/>
          <p:cNvSpPr/>
          <p:nvPr/>
        </p:nvSpPr>
        <p:spPr>
          <a:xfrm>
            <a:off x="11307391" y="332232"/>
            <a:ext cx="89762" cy="86430"/>
          </a:xfrm>
          <a:prstGeom prst="ellipse">
            <a:avLst/>
          </a:prstGeom>
          <a:solidFill>
            <a:schemeClr val="accent2">
              <a:alpha val="100000"/>
            </a:schemeClr>
          </a:solidFill>
        </p:spPr>
        <p:txBody>
          <a:bodyPr/>
          <a:lstStyle/>
          <a:p>
            <a:endParaRPr lang="zh-TW" altLang="en-US"/>
          </a:p>
        </p:txBody>
      </p:sp>
      <p:sp>
        <p:nvSpPr>
          <p:cNvPr id="8" name="AutoShape 8"/>
          <p:cNvSpPr/>
          <p:nvPr/>
        </p:nvSpPr>
        <p:spPr>
          <a:xfrm>
            <a:off x="11736478" y="332232"/>
            <a:ext cx="89762" cy="86430"/>
          </a:xfrm>
          <a:prstGeom prst="ellipse">
            <a:avLst/>
          </a:prstGeom>
          <a:solidFill>
            <a:schemeClr val="accent2">
              <a:alpha val="100000"/>
            </a:schemeClr>
          </a:solidFill>
        </p:spPr>
        <p:txBody>
          <a:bodyPr/>
          <a:lstStyle/>
          <a:p>
            <a:endParaRPr lang="zh-TW" altLang="en-US"/>
          </a:p>
        </p:txBody>
      </p:sp>
      <p:sp>
        <p:nvSpPr>
          <p:cNvPr id="9" name="AutoShape 9"/>
          <p:cNvSpPr/>
          <p:nvPr/>
        </p:nvSpPr>
        <p:spPr>
          <a:xfrm>
            <a:off x="11346376" y="332232"/>
            <a:ext cx="436199" cy="86430"/>
          </a:xfrm>
          <a:prstGeom prst="rect">
            <a:avLst/>
          </a:prstGeom>
          <a:solidFill>
            <a:schemeClr val="accent2">
              <a:alpha val="100000"/>
            </a:schemeClr>
          </a:solidFill>
        </p:spPr>
        <p:txBody>
          <a:bodyPr/>
          <a:lstStyle/>
          <a:p>
            <a:endParaRPr lang="zh-TW" altLang="en-US"/>
          </a:p>
        </p:txBody>
      </p:sp>
      <p:sp>
        <p:nvSpPr>
          <p:cNvPr id="10" name="AutoShape 10"/>
          <p:cNvSpPr/>
          <p:nvPr/>
        </p:nvSpPr>
        <p:spPr>
          <a:xfrm>
            <a:off x="11307391" y="508550"/>
            <a:ext cx="89762" cy="86430"/>
          </a:xfrm>
          <a:prstGeom prst="ellipse">
            <a:avLst/>
          </a:prstGeom>
          <a:solidFill>
            <a:schemeClr val="accent2">
              <a:alpha val="100000"/>
            </a:schemeClr>
          </a:solidFill>
        </p:spPr>
        <p:txBody>
          <a:bodyPr/>
          <a:lstStyle/>
          <a:p>
            <a:endParaRPr lang="zh-TW" altLang="en-US"/>
          </a:p>
        </p:txBody>
      </p:sp>
      <p:sp>
        <p:nvSpPr>
          <p:cNvPr id="11" name="AutoShape 11"/>
          <p:cNvSpPr/>
          <p:nvPr/>
        </p:nvSpPr>
        <p:spPr>
          <a:xfrm>
            <a:off x="11736478" y="508550"/>
            <a:ext cx="89762" cy="86430"/>
          </a:xfrm>
          <a:prstGeom prst="ellipse">
            <a:avLst/>
          </a:prstGeom>
          <a:solidFill>
            <a:schemeClr val="accent2">
              <a:alpha val="100000"/>
            </a:schemeClr>
          </a:solidFill>
        </p:spPr>
        <p:txBody>
          <a:bodyPr/>
          <a:lstStyle/>
          <a:p>
            <a:endParaRPr lang="zh-TW" altLang="en-US"/>
          </a:p>
        </p:txBody>
      </p:sp>
      <p:sp>
        <p:nvSpPr>
          <p:cNvPr id="12" name="AutoShape 12"/>
          <p:cNvSpPr/>
          <p:nvPr/>
        </p:nvSpPr>
        <p:spPr>
          <a:xfrm>
            <a:off x="11346376" y="508550"/>
            <a:ext cx="436199" cy="86430"/>
          </a:xfrm>
          <a:prstGeom prst="rect">
            <a:avLst/>
          </a:prstGeom>
          <a:solidFill>
            <a:schemeClr val="accent2">
              <a:alpha val="100000"/>
            </a:schemeClr>
          </a:solidFill>
        </p:spPr>
        <p:txBody>
          <a:bodyPr/>
          <a:lstStyle/>
          <a:p>
            <a:endParaRPr lang="zh-TW" altLang="en-US"/>
          </a:p>
        </p:txBody>
      </p:sp>
      <p:sp>
        <p:nvSpPr>
          <p:cNvPr id="13" name="AutoShape 13"/>
          <p:cNvSpPr/>
          <p:nvPr/>
        </p:nvSpPr>
        <p:spPr>
          <a:xfrm>
            <a:off x="11307391" y="684869"/>
            <a:ext cx="89762" cy="86430"/>
          </a:xfrm>
          <a:prstGeom prst="ellipse">
            <a:avLst/>
          </a:prstGeom>
          <a:solidFill>
            <a:schemeClr val="accent2">
              <a:alpha val="100000"/>
            </a:schemeClr>
          </a:solidFill>
        </p:spPr>
        <p:txBody>
          <a:bodyPr/>
          <a:lstStyle/>
          <a:p>
            <a:endParaRPr lang="zh-TW" altLang="en-US"/>
          </a:p>
        </p:txBody>
      </p:sp>
      <p:sp>
        <p:nvSpPr>
          <p:cNvPr id="14" name="AutoShape 14"/>
          <p:cNvSpPr/>
          <p:nvPr/>
        </p:nvSpPr>
        <p:spPr>
          <a:xfrm>
            <a:off x="11736478" y="684869"/>
            <a:ext cx="89762" cy="86430"/>
          </a:xfrm>
          <a:prstGeom prst="ellipse">
            <a:avLst/>
          </a:prstGeom>
          <a:solidFill>
            <a:schemeClr val="accent2">
              <a:alpha val="100000"/>
            </a:schemeClr>
          </a:solidFill>
        </p:spPr>
        <p:txBody>
          <a:bodyPr/>
          <a:lstStyle/>
          <a:p>
            <a:endParaRPr lang="zh-TW" altLang="en-US"/>
          </a:p>
        </p:txBody>
      </p:sp>
      <p:sp>
        <p:nvSpPr>
          <p:cNvPr id="15" name="AutoShape 15"/>
          <p:cNvSpPr/>
          <p:nvPr/>
        </p:nvSpPr>
        <p:spPr>
          <a:xfrm>
            <a:off x="11346376" y="684869"/>
            <a:ext cx="436199" cy="86430"/>
          </a:xfrm>
          <a:prstGeom prst="rect">
            <a:avLst/>
          </a:prstGeom>
          <a:solidFill>
            <a:schemeClr val="accent2">
              <a:alpha val="100000"/>
            </a:schemeClr>
          </a:solidFill>
        </p:spPr>
        <p:txBody>
          <a:bodyPr/>
          <a:lstStyle/>
          <a:p>
            <a:endParaRPr lang="zh-TW"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150141" y="2021983"/>
            <a:ext cx="3939528" cy="3939528"/>
          </a:xfrm>
          <a:prstGeom prst="ellipse">
            <a:avLst/>
          </a:prstGeom>
          <a:solidFill>
            <a:schemeClr val="accent2">
              <a:lumMod val="60000"/>
              <a:lumOff val="40000"/>
              <a:alpha val="100000"/>
            </a:schemeClr>
          </a:solidFill>
        </p:spPr>
        <p:txBody>
          <a:bodyPr/>
          <a:lstStyle/>
          <a:p>
            <a:endParaRPr lang="zh-TW" altLang="en-US"/>
          </a:p>
        </p:txBody>
      </p:sp>
      <p:sp>
        <p:nvSpPr>
          <p:cNvPr id="3" name="TextBox 3"/>
          <p:cNvSpPr txBox="1"/>
          <p:nvPr/>
        </p:nvSpPr>
        <p:spPr>
          <a:xfrm>
            <a:off x="454963" y="2034175"/>
            <a:ext cx="5826389" cy="926857"/>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摩擦、接触、分离等过程导致电荷积累</a:t>
            </a:r>
            <a:r>
              <a:rPr lang="en-US" sz="1500" dirty="0">
                <a:solidFill>
                  <a:schemeClr val="dk1">
                    <a:alpha val="100000"/>
                  </a:schemeClr>
                </a:solidFill>
                <a:latin typeface="Microsoft Yahei"/>
                <a:ea typeface="Microsoft Yahei"/>
                <a:cs typeface="Microsoft Yahei"/>
              </a:rPr>
              <a:t>。</a:t>
            </a:r>
          </a:p>
          <a:p>
            <a:pPr>
              <a:lnSpc>
                <a:spcPct val="120000"/>
              </a:lnSpc>
            </a:pPr>
            <a:r>
              <a:rPr lang="vi-VN" sz="1500" dirty="0">
                <a:solidFill>
                  <a:schemeClr val="dk1">
                    <a:alpha val="100000"/>
                  </a:schemeClr>
                </a:solidFill>
                <a:latin typeface="Microsoft Yahei"/>
                <a:ea typeface="Microsoft Yahei"/>
                <a:cs typeface="Microsoft Yahei"/>
              </a:rPr>
              <a:t>Các quá trình như ma sát, tiếp xúc, tách, v.v. dẫn đến sự tích tụ điện tích.</a:t>
            </a:r>
            <a:endParaRPr lang="en-US" sz="1500" dirty="0">
              <a:solidFill>
                <a:schemeClr val="dk1">
                  <a:alpha val="100000"/>
                </a:schemeClr>
              </a:solidFill>
              <a:latin typeface="Microsoft Yahei"/>
              <a:ea typeface="Microsoft Yahei"/>
              <a:cs typeface="Microsoft Yahei"/>
            </a:endParaRPr>
          </a:p>
        </p:txBody>
      </p:sp>
      <p:sp>
        <p:nvSpPr>
          <p:cNvPr id="4" name="TextBox 4"/>
          <p:cNvSpPr txBox="1"/>
          <p:nvPr/>
        </p:nvSpPr>
        <p:spPr>
          <a:xfrm>
            <a:off x="454963" y="1618665"/>
            <a:ext cx="11282074" cy="362535"/>
          </a:xfrm>
          <a:prstGeom prst="rect">
            <a:avLst/>
          </a:prstGeom>
        </p:spPr>
        <p:txBody>
          <a:bodyPr vert="horz" wrap="square" lIns="114300" tIns="57150" rIns="114300" bIns="57150" rtlCol="0" anchor="t" anchorCtr="0">
            <a:spAutoFit/>
          </a:bodyPr>
          <a:lstStyle/>
          <a:p>
            <a:pPr>
              <a:lnSpc>
                <a:spcPct val="77000"/>
              </a:lnSpc>
            </a:pPr>
            <a:r>
              <a:rPr lang="en-US" sz="2025" b="1" dirty="0" err="1">
                <a:solidFill>
                  <a:schemeClr val="accent1">
                    <a:alpha val="100000"/>
                  </a:schemeClr>
                </a:solidFill>
                <a:latin typeface="Microsoft Yahei"/>
                <a:ea typeface="Microsoft Yahei"/>
                <a:cs typeface="Microsoft Yahei"/>
              </a:rPr>
              <a:t>人体静电产生原因</a:t>
            </a:r>
            <a:r>
              <a:rPr lang="vi-VN" sz="2025" b="1" dirty="0">
                <a:solidFill>
                  <a:schemeClr val="accent1">
                    <a:alpha val="100000"/>
                  </a:schemeClr>
                </a:solidFill>
                <a:latin typeface="Microsoft Yahei"/>
                <a:ea typeface="Microsoft Yahei"/>
                <a:cs typeface="Microsoft Yahei"/>
              </a:rPr>
              <a:t>Nguyên nhân gây tĩnh điện trong cơ thể con người</a:t>
            </a:r>
            <a:endParaRPr lang="en-US" sz="2025" b="1" dirty="0">
              <a:solidFill>
                <a:schemeClr val="accent1">
                  <a:alpha val="100000"/>
                </a:schemeClr>
              </a:solidFill>
              <a:latin typeface="Microsoft Yahei"/>
              <a:ea typeface="Microsoft Yahei"/>
              <a:cs typeface="Microsoft Yahei"/>
            </a:endParaRPr>
          </a:p>
        </p:txBody>
      </p:sp>
      <p:sp>
        <p:nvSpPr>
          <p:cNvPr id="5" name="TextBox 5"/>
          <p:cNvSpPr txBox="1"/>
          <p:nvPr/>
        </p:nvSpPr>
        <p:spPr>
          <a:xfrm>
            <a:off x="454963" y="3530045"/>
            <a:ext cx="5826389" cy="645946"/>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电击、引发火灾或爆炸、损坏电子设备</a:t>
            </a:r>
            <a:r>
              <a:rPr lang="en-US" sz="1500" dirty="0">
                <a:solidFill>
                  <a:schemeClr val="dk1">
                    <a:alpha val="100000"/>
                  </a:schemeClr>
                </a:solidFill>
                <a:latin typeface="Microsoft Yahei"/>
                <a:ea typeface="Microsoft Yahei"/>
                <a:cs typeface="Microsoft Yahei"/>
              </a:rPr>
              <a:t>。</a:t>
            </a:r>
          </a:p>
          <a:p>
            <a:pPr>
              <a:lnSpc>
                <a:spcPct val="120000"/>
              </a:lnSpc>
            </a:pPr>
            <a:r>
              <a:rPr lang="vi-VN" sz="1500" dirty="0">
                <a:solidFill>
                  <a:schemeClr val="dk1">
                    <a:alpha val="100000"/>
                  </a:schemeClr>
                </a:solidFill>
                <a:latin typeface="Microsoft Yahei"/>
                <a:ea typeface="Microsoft Yahei"/>
                <a:cs typeface="Microsoft Yahei"/>
              </a:rPr>
              <a:t>Điện giật, cháy nổ, hư hỏng thiết bị điện tử.</a:t>
            </a:r>
            <a:endParaRPr lang="en-US" sz="1500" dirty="0">
              <a:solidFill>
                <a:schemeClr val="dk1">
                  <a:alpha val="100000"/>
                </a:schemeClr>
              </a:solidFill>
              <a:latin typeface="Microsoft Yahei"/>
              <a:ea typeface="Microsoft Yahei"/>
              <a:cs typeface="Microsoft Yahei"/>
            </a:endParaRPr>
          </a:p>
        </p:txBody>
      </p:sp>
      <p:sp>
        <p:nvSpPr>
          <p:cNvPr id="6" name="TextBox 6"/>
          <p:cNvSpPr txBox="1"/>
          <p:nvPr/>
        </p:nvSpPr>
        <p:spPr>
          <a:xfrm>
            <a:off x="454963" y="3071702"/>
            <a:ext cx="6018344" cy="362535"/>
          </a:xfrm>
          <a:prstGeom prst="rect">
            <a:avLst/>
          </a:prstGeom>
        </p:spPr>
        <p:txBody>
          <a:bodyPr vert="horz" wrap="square" lIns="114300" tIns="57150" rIns="114300" bIns="57150" rtlCol="0" anchor="t" anchorCtr="0">
            <a:spAutoFit/>
          </a:bodyPr>
          <a:lstStyle/>
          <a:p>
            <a:pPr>
              <a:lnSpc>
                <a:spcPct val="77000"/>
              </a:lnSpc>
            </a:pPr>
            <a:r>
              <a:rPr lang="en-US" sz="2025" b="1" dirty="0" err="1">
                <a:solidFill>
                  <a:schemeClr val="accent1">
                    <a:alpha val="100000"/>
                  </a:schemeClr>
                </a:solidFill>
                <a:latin typeface="Microsoft Yahei"/>
                <a:ea typeface="Microsoft Yahei"/>
                <a:cs typeface="Microsoft Yahei"/>
              </a:rPr>
              <a:t>危害表现Biểu</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hiện</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nguy</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hiểm</a:t>
            </a:r>
            <a:endParaRPr lang="en-US" sz="2025" b="1" dirty="0">
              <a:solidFill>
                <a:schemeClr val="accent1">
                  <a:alpha val="100000"/>
                </a:schemeClr>
              </a:solidFill>
              <a:latin typeface="Microsoft Yahei"/>
              <a:ea typeface="Microsoft Yahei"/>
              <a:cs typeface="Microsoft Yahei"/>
            </a:endParaRPr>
          </a:p>
        </p:txBody>
      </p:sp>
      <p:sp>
        <p:nvSpPr>
          <p:cNvPr id="7" name="TextBox 7"/>
          <p:cNvSpPr txBox="1"/>
          <p:nvPr/>
        </p:nvSpPr>
        <p:spPr>
          <a:xfrm>
            <a:off x="454963" y="5118981"/>
            <a:ext cx="6018344" cy="1480855"/>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穿戴防静电服装和鞋帽，使用防静电地板、工作台和包装材料，保持环境湿度适宜，定期检测静电电位</a:t>
            </a:r>
            <a:r>
              <a:rPr lang="en-US" sz="1500" dirty="0">
                <a:solidFill>
                  <a:schemeClr val="dk1">
                    <a:alpha val="100000"/>
                  </a:schemeClr>
                </a:solidFill>
                <a:latin typeface="Microsoft Yahei"/>
                <a:ea typeface="Microsoft Yahei"/>
                <a:cs typeface="Microsoft Yahei"/>
              </a:rPr>
              <a:t>。</a:t>
            </a:r>
          </a:p>
          <a:p>
            <a:pPr>
              <a:lnSpc>
                <a:spcPct val="120000"/>
              </a:lnSpc>
            </a:pPr>
            <a:r>
              <a:rPr lang="vi-VN" sz="1500" dirty="0">
                <a:solidFill>
                  <a:schemeClr val="dk1">
                    <a:alpha val="100000"/>
                  </a:schemeClr>
                </a:solidFill>
                <a:latin typeface="Microsoft Yahei"/>
                <a:ea typeface="Microsoft Yahei"/>
                <a:cs typeface="Microsoft Yahei"/>
              </a:rPr>
              <a:t>Mặc quần áo, giày và mũ chống tĩnh điện, sử dụng sàn chống tĩnh điện, bàn làm việc và vật liệu đóng gói, duy trì độ ẩm môi trường thích hợp và thường xuyên kiểm tra khả năng tĩnh điện.</a:t>
            </a:r>
            <a:endParaRPr lang="en-US" sz="1500" dirty="0">
              <a:solidFill>
                <a:schemeClr val="dk1">
                  <a:alpha val="100000"/>
                </a:schemeClr>
              </a:solidFill>
              <a:latin typeface="Microsoft Yahei"/>
              <a:ea typeface="Microsoft Yahei"/>
              <a:cs typeface="Microsoft Yahei"/>
            </a:endParaRPr>
          </a:p>
        </p:txBody>
      </p:sp>
      <p:sp>
        <p:nvSpPr>
          <p:cNvPr id="8" name="TextBox 8"/>
          <p:cNvSpPr txBox="1"/>
          <p:nvPr/>
        </p:nvSpPr>
        <p:spPr>
          <a:xfrm>
            <a:off x="454963" y="4660638"/>
            <a:ext cx="5826389" cy="362535"/>
          </a:xfrm>
          <a:prstGeom prst="rect">
            <a:avLst/>
          </a:prstGeom>
        </p:spPr>
        <p:txBody>
          <a:bodyPr vert="horz" wrap="square" lIns="114300" tIns="57150" rIns="114300" bIns="57150" rtlCol="0" anchor="t" anchorCtr="0">
            <a:spAutoFit/>
          </a:bodyPr>
          <a:lstStyle/>
          <a:p>
            <a:pPr>
              <a:lnSpc>
                <a:spcPct val="77000"/>
              </a:lnSpc>
            </a:pPr>
            <a:r>
              <a:rPr lang="en-US" sz="2025" b="1" dirty="0" err="1">
                <a:solidFill>
                  <a:schemeClr val="accent1">
                    <a:alpha val="100000"/>
                  </a:schemeClr>
                </a:solidFill>
                <a:latin typeface="Microsoft Yahei"/>
                <a:ea typeface="Microsoft Yahei"/>
                <a:cs typeface="Microsoft Yahei"/>
              </a:rPr>
              <a:t>防护措施Biện</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pháp</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bảo</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vệ</a:t>
            </a:r>
            <a:endParaRPr lang="en-US" sz="2025" b="1" dirty="0">
              <a:solidFill>
                <a:schemeClr val="accent1">
                  <a:alpha val="100000"/>
                </a:schemeClr>
              </a:solidFill>
              <a:latin typeface="Microsoft Yahei"/>
              <a:ea typeface="Microsoft Yahei"/>
              <a:cs typeface="Microsoft Yahei"/>
            </a:endParaRPr>
          </a:p>
        </p:txBody>
      </p:sp>
      <p:pic>
        <p:nvPicPr>
          <p:cNvPr id="9" name="Picture 9"/>
          <p:cNvPicPr>
            <a:picLocks noChangeAspect="1"/>
          </p:cNvPicPr>
          <p:nvPr/>
        </p:nvPicPr>
        <p:blipFill>
          <a:blip r:embed="rId3"/>
          <a:srcRect/>
          <a:stretch>
            <a:fillRect/>
          </a:stretch>
        </p:blipFill>
        <p:spPr>
          <a:xfrm>
            <a:off x="7676035" y="2524948"/>
            <a:ext cx="2887741" cy="2887741"/>
          </a:xfrm>
          <a:prstGeom prst="ellipse">
            <a:avLst/>
          </a:prstGeom>
        </p:spPr>
      </p:pic>
      <p:sp>
        <p:nvSpPr>
          <p:cNvPr id="10" name="AutoShape 10"/>
          <p:cNvSpPr/>
          <p:nvPr/>
        </p:nvSpPr>
        <p:spPr>
          <a:xfrm>
            <a:off x="8663168" y="1482987"/>
            <a:ext cx="913476" cy="913476"/>
          </a:xfrm>
          <a:prstGeom prst="ellipse">
            <a:avLst/>
          </a:prstGeom>
          <a:solidFill>
            <a:schemeClr val="accent2">
              <a:alpha val="100000"/>
            </a:schemeClr>
          </a:solidFill>
        </p:spPr>
        <p:txBody>
          <a:bodyPr/>
          <a:lstStyle/>
          <a:p>
            <a:endParaRPr lang="zh-TW" altLang="en-US"/>
          </a:p>
        </p:txBody>
      </p:sp>
      <p:sp>
        <p:nvSpPr>
          <p:cNvPr id="11" name="AutoShape 11"/>
          <p:cNvSpPr/>
          <p:nvPr/>
        </p:nvSpPr>
        <p:spPr>
          <a:xfrm>
            <a:off x="6921648" y="4618441"/>
            <a:ext cx="913476" cy="913476"/>
          </a:xfrm>
          <a:prstGeom prst="ellipse">
            <a:avLst/>
          </a:prstGeom>
          <a:solidFill>
            <a:schemeClr val="accent2">
              <a:alpha val="100000"/>
            </a:schemeClr>
          </a:solidFill>
        </p:spPr>
        <p:txBody>
          <a:bodyPr/>
          <a:lstStyle/>
          <a:p>
            <a:endParaRPr lang="zh-TW" altLang="en-US"/>
          </a:p>
        </p:txBody>
      </p:sp>
      <p:sp>
        <p:nvSpPr>
          <p:cNvPr id="12" name="AutoShape 12"/>
          <p:cNvSpPr/>
          <p:nvPr/>
        </p:nvSpPr>
        <p:spPr>
          <a:xfrm>
            <a:off x="10386775" y="4618441"/>
            <a:ext cx="913476" cy="913476"/>
          </a:xfrm>
          <a:prstGeom prst="ellipse">
            <a:avLst/>
          </a:prstGeom>
          <a:solidFill>
            <a:schemeClr val="accent2">
              <a:alpha val="100000"/>
            </a:schemeClr>
          </a:solidFill>
        </p:spPr>
        <p:txBody>
          <a:bodyPr/>
          <a:lstStyle/>
          <a:p>
            <a:endParaRPr lang="zh-TW" altLang="en-US"/>
          </a:p>
        </p:txBody>
      </p:sp>
      <p:sp>
        <p:nvSpPr>
          <p:cNvPr id="13" name="Freeform 13"/>
          <p:cNvSpPr/>
          <p:nvPr/>
        </p:nvSpPr>
        <p:spPr>
          <a:xfrm>
            <a:off x="8906663" y="1691796"/>
            <a:ext cx="426486" cy="426486"/>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a:endParaRPr lang="zh-TW" altLang="en-US"/>
          </a:p>
        </p:txBody>
      </p:sp>
      <p:sp>
        <p:nvSpPr>
          <p:cNvPr id="14" name="Freeform 14"/>
          <p:cNvSpPr/>
          <p:nvPr/>
        </p:nvSpPr>
        <p:spPr>
          <a:xfrm>
            <a:off x="10639092" y="4837698"/>
            <a:ext cx="426194" cy="426194"/>
          </a:xfrm>
          <a:custGeom>
            <a:avLst/>
            <a:gdLst/>
            <a:ahLst/>
            <a:cxnLst/>
            <a:rect l="l" t="t" r="r" b="b"/>
            <a:pathLst>
              <a:path w="304800" h="304800">
                <a:moveTo>
                  <a:pt x="152400" y="190500"/>
                </a:moveTo>
                <a:cubicBezTo>
                  <a:pt x="152400" y="169459"/>
                  <a:pt x="169459" y="152400"/>
                  <a:pt x="190500" y="152400"/>
                </a:cubicBezTo>
                <a:cubicBezTo>
                  <a:pt x="211541" y="152400"/>
                  <a:pt x="228600" y="169459"/>
                  <a:pt x="228600" y="190500"/>
                </a:cubicBezTo>
                <a:cubicBezTo>
                  <a:pt x="228600" y="211541"/>
                  <a:pt x="211541" y="228600"/>
                  <a:pt x="190500" y="228600"/>
                </a:cubicBezTo>
                <a:cubicBezTo>
                  <a:pt x="169459" y="228600"/>
                  <a:pt x="152400" y="211541"/>
                  <a:pt x="152400" y="190500"/>
                </a:cubicBezTo>
                <a:close/>
                <a:moveTo>
                  <a:pt x="266700" y="76200"/>
                </a:moveTo>
                <a:lnTo>
                  <a:pt x="235372" y="12925"/>
                </a:lnTo>
                <a:cubicBezTo>
                  <a:pt x="232801" y="5410"/>
                  <a:pt x="225695" y="0"/>
                  <a:pt x="217284" y="0"/>
                </a:cubicBezTo>
                <a:lnTo>
                  <a:pt x="164973" y="0"/>
                </a:lnTo>
                <a:cubicBezTo>
                  <a:pt x="156467" y="0"/>
                  <a:pt x="149295" y="5544"/>
                  <a:pt x="146837" y="13192"/>
                </a:cubicBezTo>
                <a:lnTo>
                  <a:pt x="114338" y="76200"/>
                </a:lnTo>
                <a:lnTo>
                  <a:pt x="38100" y="76200"/>
                </a:lnTo>
                <a:cubicBezTo>
                  <a:pt x="17059" y="76200"/>
                  <a:pt x="0" y="93259"/>
                  <a:pt x="0" y="114300"/>
                </a:cubicBezTo>
                <a:lnTo>
                  <a:pt x="0" y="304800"/>
                </a:lnTo>
                <a:lnTo>
                  <a:pt x="304800" y="304800"/>
                </a:lnTo>
                <a:lnTo>
                  <a:pt x="304800" y="114300"/>
                </a:lnTo>
                <a:cubicBezTo>
                  <a:pt x="304800" y="93259"/>
                  <a:pt x="287760" y="76200"/>
                  <a:pt x="266700" y="76200"/>
                </a:cubicBezTo>
                <a:close/>
                <a:moveTo>
                  <a:pt x="57150" y="152400"/>
                </a:moveTo>
                <a:cubicBezTo>
                  <a:pt x="46625" y="152400"/>
                  <a:pt x="38100" y="143875"/>
                  <a:pt x="38100" y="133350"/>
                </a:cubicBezTo>
                <a:cubicBezTo>
                  <a:pt x="38100" y="122825"/>
                  <a:pt x="46625" y="114300"/>
                  <a:pt x="57150" y="114300"/>
                </a:cubicBezTo>
                <a:cubicBezTo>
                  <a:pt x="67675" y="114300"/>
                  <a:pt x="76200" y="122825"/>
                  <a:pt x="76200" y="133350"/>
                </a:cubicBezTo>
                <a:cubicBezTo>
                  <a:pt x="76200" y="143875"/>
                  <a:pt x="67675" y="152400"/>
                  <a:pt x="57150" y="152400"/>
                </a:cubicBezTo>
                <a:close/>
                <a:moveTo>
                  <a:pt x="190500" y="266700"/>
                </a:moveTo>
                <a:cubicBezTo>
                  <a:pt x="148419" y="266700"/>
                  <a:pt x="114300" y="232581"/>
                  <a:pt x="114300" y="190500"/>
                </a:cubicBezTo>
                <a:cubicBezTo>
                  <a:pt x="114300" y="148419"/>
                  <a:pt x="148419" y="114300"/>
                  <a:pt x="190500" y="114300"/>
                </a:cubicBezTo>
                <a:cubicBezTo>
                  <a:pt x="232581" y="114300"/>
                  <a:pt x="266700" y="148419"/>
                  <a:pt x="266700" y="190500"/>
                </a:cubicBezTo>
                <a:cubicBezTo>
                  <a:pt x="266700" y="232581"/>
                  <a:pt x="232581" y="266700"/>
                  <a:pt x="190500" y="266700"/>
                </a:cubicBezTo>
                <a:close/>
              </a:path>
            </a:pathLst>
          </a:custGeom>
          <a:solidFill>
            <a:srgbClr val="FFFFFF">
              <a:alpha val="100000"/>
            </a:srgbClr>
          </a:solidFill>
        </p:spPr>
        <p:txBody>
          <a:bodyPr/>
          <a:lstStyle/>
          <a:p>
            <a:endParaRPr lang="zh-TW" altLang="en-US"/>
          </a:p>
        </p:txBody>
      </p:sp>
      <p:sp>
        <p:nvSpPr>
          <p:cNvPr id="15" name="Freeform 15"/>
          <p:cNvSpPr/>
          <p:nvPr/>
        </p:nvSpPr>
        <p:spPr>
          <a:xfrm>
            <a:off x="7137949" y="4833774"/>
            <a:ext cx="482811" cy="482811"/>
          </a:xfrm>
          <a:custGeom>
            <a:avLst/>
            <a:gdLst/>
            <a:ahLst/>
            <a:cxnLst/>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txBody>
          <a:bodyPr/>
          <a:lstStyle/>
          <a:p>
            <a:endParaRPr lang="zh-TW" altLang="en-US"/>
          </a:p>
        </p:txBody>
      </p:sp>
      <p:grpSp>
        <p:nvGrpSpPr>
          <p:cNvPr id="16" name="Group 16"/>
          <p:cNvGrpSpPr/>
          <p:nvPr/>
        </p:nvGrpSpPr>
        <p:grpSpPr>
          <a:xfrm>
            <a:off x="454963" y="93878"/>
            <a:ext cx="11834449" cy="1635063"/>
            <a:chOff x="454963" y="93878"/>
            <a:chExt cx="11834449" cy="1635063"/>
          </a:xfrm>
        </p:grpSpPr>
        <p:sp>
          <p:nvSpPr>
            <p:cNvPr id="17" name="AutoShape 17"/>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8" name="AutoShape 18"/>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9" name="AutoShape 19"/>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0" name="AutoShape 20"/>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1" name="AutoShape 21"/>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2" name="AutoShape 22"/>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3" name="AutoShape 23"/>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4" name="AutoShape 24"/>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5" name="AutoShape 25"/>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6" name="AutoShape 26"/>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7" name="AutoShape 27"/>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8" name="AutoShape 28"/>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9" name="AutoShape 29"/>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0" name="AutoShape 30"/>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1" name="AutoShape 31"/>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2" name="AutoShape 32"/>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3" name="AutoShape 33"/>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4" name="AutoShape 34"/>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5" name="AutoShape 35"/>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6" name="AutoShape 36"/>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7" name="TextBox 37"/>
            <p:cNvSpPr txBox="1"/>
            <p:nvPr/>
          </p:nvSpPr>
          <p:spPr>
            <a:xfrm>
              <a:off x="1094842" y="93878"/>
              <a:ext cx="11194570" cy="1635063"/>
            </a:xfrm>
            <a:prstGeom prst="rect">
              <a:avLst/>
            </a:prstGeom>
          </p:spPr>
          <p:txBody>
            <a:bodyPr vert="horz" wrap="square" lIns="123825" tIns="123825" rIns="57150" bIns="123825" rtlCol="0" anchor="t" anchorCtr="0">
              <a:spAutoFit/>
            </a:bodyPr>
            <a:lstStyle/>
            <a:p>
              <a:r>
                <a:rPr lang="en-US" sz="3000" b="1" dirty="0" err="1">
                  <a:solidFill>
                    <a:schemeClr val="accent1">
                      <a:alpha val="100000"/>
                    </a:schemeClr>
                  </a:solidFill>
                  <a:latin typeface="Microsoft Yahei"/>
                  <a:ea typeface="Microsoft Yahei"/>
                  <a:cs typeface="Microsoft Yahei"/>
                </a:rPr>
                <a:t>案例一：人体静电危害及防护</a:t>
              </a:r>
              <a:endParaRPr lang="en-US" sz="3000" b="1" dirty="0">
                <a:solidFill>
                  <a:schemeClr val="accent1">
                    <a:alpha val="100000"/>
                  </a:schemeClr>
                </a:solidFill>
                <a:latin typeface="Microsoft Yahei"/>
                <a:ea typeface="Microsoft Yahei"/>
                <a:cs typeface="Microsoft Yahei"/>
              </a:endParaRPr>
            </a:p>
            <a:p>
              <a:r>
                <a:rPr lang="vi-VN" sz="3000" b="1" dirty="0">
                  <a:solidFill>
                    <a:schemeClr val="accent1">
                      <a:alpha val="100000"/>
                    </a:schemeClr>
                  </a:solidFill>
                  <a:latin typeface="Microsoft Yahei"/>
                  <a:ea typeface="Microsoft Yahei"/>
                  <a:cs typeface="Microsoft Yahei"/>
                </a:rPr>
                <a:t>Trường hợp 1: Nguy cơ tĩnh điện và cách bảo vệ cơ thể con người</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6667" r="16667"/>
          <a:stretch>
            <a:fillRect/>
          </a:stretch>
        </p:blipFill>
        <p:spPr>
          <a:xfrm>
            <a:off x="3352886" y="2055085"/>
            <a:ext cx="2476500" cy="2476500"/>
          </a:xfrm>
          <a:prstGeom prst="ellipse">
            <a:avLst/>
          </a:prstGeom>
        </p:spPr>
      </p:pic>
      <p:pic>
        <p:nvPicPr>
          <p:cNvPr id="3" name="Picture 3"/>
          <p:cNvPicPr>
            <a:picLocks noChangeAspect="1"/>
          </p:cNvPicPr>
          <p:nvPr/>
        </p:nvPicPr>
        <p:blipFill>
          <a:blip r:embed="rId4"/>
          <a:srcRect l="16667" r="16667"/>
          <a:stretch>
            <a:fillRect/>
          </a:stretch>
        </p:blipFill>
        <p:spPr>
          <a:xfrm>
            <a:off x="6374798" y="2055085"/>
            <a:ext cx="2476500" cy="2476500"/>
          </a:xfrm>
          <a:prstGeom prst="ellipse">
            <a:avLst/>
          </a:prstGeom>
        </p:spPr>
      </p:pic>
      <p:grpSp>
        <p:nvGrpSpPr>
          <p:cNvPr id="4" name="Group 4"/>
          <p:cNvGrpSpPr/>
          <p:nvPr/>
        </p:nvGrpSpPr>
        <p:grpSpPr>
          <a:xfrm>
            <a:off x="3352886" y="2107432"/>
            <a:ext cx="665795" cy="665791"/>
            <a:chOff x="3352886" y="2107432"/>
            <a:chExt cx="665795" cy="665791"/>
          </a:xfrm>
        </p:grpSpPr>
        <p:sp>
          <p:nvSpPr>
            <p:cNvPr id="5" name="AutoShape 5"/>
            <p:cNvSpPr/>
            <p:nvPr/>
          </p:nvSpPr>
          <p:spPr>
            <a:xfrm>
              <a:off x="3352886" y="2107432"/>
              <a:ext cx="665795" cy="665791"/>
            </a:xfrm>
            <a:prstGeom prst="ellipse">
              <a:avLst/>
            </a:prstGeom>
            <a:solidFill>
              <a:schemeClr val="accent1">
                <a:alpha val="100000"/>
              </a:schemeClr>
            </a:solidFill>
            <a:ln w="28575">
              <a:solidFill>
                <a:schemeClr val="accent1">
                  <a:lumMod val="60000"/>
                  <a:lumMod val="40000"/>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6" name="Freeform 6"/>
            <p:cNvSpPr/>
            <p:nvPr/>
          </p:nvSpPr>
          <p:spPr>
            <a:xfrm>
              <a:off x="3532726" y="2292906"/>
              <a:ext cx="306115" cy="294843"/>
            </a:xfrm>
            <a:custGeom>
              <a:avLst/>
              <a:gdLst/>
              <a:ahLst/>
              <a:cxnLst/>
              <a:rect l="l" t="t"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rgbClr val="FFFFFF">
                <a:alpha val="100000"/>
              </a:srgbClr>
            </a:solidFill>
          </p:spPr>
          <p:txBody>
            <a:bodyPr/>
            <a:lstStyle/>
            <a:p>
              <a:endParaRPr lang="zh-TW" altLang="en-US"/>
            </a:p>
          </p:txBody>
        </p:sp>
      </p:grpSp>
      <p:grpSp>
        <p:nvGrpSpPr>
          <p:cNvPr id="7" name="Group 7"/>
          <p:cNvGrpSpPr/>
          <p:nvPr/>
        </p:nvGrpSpPr>
        <p:grpSpPr>
          <a:xfrm>
            <a:off x="8174522" y="2107432"/>
            <a:ext cx="665795" cy="665791"/>
            <a:chOff x="8174522" y="2107432"/>
            <a:chExt cx="665795" cy="665791"/>
          </a:xfrm>
        </p:grpSpPr>
        <p:sp>
          <p:nvSpPr>
            <p:cNvPr id="8" name="AutoShape 8"/>
            <p:cNvSpPr/>
            <p:nvPr/>
          </p:nvSpPr>
          <p:spPr>
            <a:xfrm>
              <a:off x="8174522" y="2107432"/>
              <a:ext cx="665795" cy="665791"/>
            </a:xfrm>
            <a:prstGeom prst="ellipse">
              <a:avLst/>
            </a:prstGeom>
            <a:solidFill>
              <a:schemeClr val="accent1">
                <a:alpha val="100000"/>
              </a:schemeClr>
            </a:solidFill>
            <a:ln w="28575">
              <a:solidFill>
                <a:schemeClr val="accent1">
                  <a:lumMod val="60000"/>
                  <a:lumMod val="40000"/>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9" name="Freeform 9"/>
            <p:cNvSpPr/>
            <p:nvPr/>
          </p:nvSpPr>
          <p:spPr>
            <a:xfrm>
              <a:off x="8354362" y="2273856"/>
              <a:ext cx="306115" cy="294843"/>
            </a:xfrm>
            <a:custGeom>
              <a:avLst/>
              <a:gdLst/>
              <a:ahLst/>
              <a:cxnLst/>
              <a:rect l="l" t="t"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rgbClr val="FFFFFF">
                <a:alpha val="100000"/>
              </a:srgbClr>
            </a:solidFill>
          </p:spPr>
          <p:txBody>
            <a:bodyPr/>
            <a:lstStyle/>
            <a:p>
              <a:endParaRPr lang="zh-TW" altLang="en-US"/>
            </a:p>
          </p:txBody>
        </p:sp>
      </p:grpSp>
      <p:grpSp>
        <p:nvGrpSpPr>
          <p:cNvPr id="10" name="Group 10"/>
          <p:cNvGrpSpPr/>
          <p:nvPr/>
        </p:nvGrpSpPr>
        <p:grpSpPr>
          <a:xfrm>
            <a:off x="4252748" y="4178300"/>
            <a:ext cx="665795" cy="665791"/>
            <a:chOff x="4252748" y="4178300"/>
            <a:chExt cx="665795" cy="665791"/>
          </a:xfrm>
        </p:grpSpPr>
        <p:sp>
          <p:nvSpPr>
            <p:cNvPr id="11" name="AutoShape 11"/>
            <p:cNvSpPr/>
            <p:nvPr/>
          </p:nvSpPr>
          <p:spPr>
            <a:xfrm>
              <a:off x="4252748" y="4178300"/>
              <a:ext cx="665795" cy="665791"/>
            </a:xfrm>
            <a:prstGeom prst="ellipse">
              <a:avLst/>
            </a:prstGeom>
            <a:solidFill>
              <a:schemeClr val="accent1">
                <a:alpha val="100000"/>
              </a:schemeClr>
            </a:solidFill>
            <a:ln w="28575">
              <a:solidFill>
                <a:schemeClr val="accent1">
                  <a:lumMod val="60000"/>
                  <a:lumMod val="40000"/>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12" name="Freeform 12"/>
            <p:cNvSpPr/>
            <p:nvPr/>
          </p:nvSpPr>
          <p:spPr>
            <a:xfrm>
              <a:off x="4432588" y="4363773"/>
              <a:ext cx="306115" cy="294843"/>
            </a:xfrm>
            <a:custGeom>
              <a:avLst/>
              <a:gdLst/>
              <a:ahLst/>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rgbClr val="FFFFFF">
                <a:alpha val="100000"/>
              </a:srgbClr>
            </a:solidFill>
          </p:spPr>
          <p:txBody>
            <a:bodyPr/>
            <a:lstStyle/>
            <a:p>
              <a:endParaRPr lang="zh-TW" altLang="en-US"/>
            </a:p>
          </p:txBody>
        </p:sp>
      </p:grpSp>
      <p:grpSp>
        <p:nvGrpSpPr>
          <p:cNvPr id="13" name="Group 13"/>
          <p:cNvGrpSpPr/>
          <p:nvPr/>
        </p:nvGrpSpPr>
        <p:grpSpPr>
          <a:xfrm>
            <a:off x="7274660" y="4178300"/>
            <a:ext cx="665795" cy="665791"/>
            <a:chOff x="7274660" y="4178300"/>
            <a:chExt cx="665795" cy="665791"/>
          </a:xfrm>
        </p:grpSpPr>
        <p:sp>
          <p:nvSpPr>
            <p:cNvPr id="14" name="AutoShape 14"/>
            <p:cNvSpPr/>
            <p:nvPr/>
          </p:nvSpPr>
          <p:spPr>
            <a:xfrm>
              <a:off x="7274660" y="4178300"/>
              <a:ext cx="665795" cy="665791"/>
            </a:xfrm>
            <a:prstGeom prst="ellipse">
              <a:avLst/>
            </a:prstGeom>
            <a:solidFill>
              <a:schemeClr val="accent1">
                <a:alpha val="100000"/>
              </a:schemeClr>
            </a:solidFill>
            <a:ln w="28575">
              <a:solidFill>
                <a:schemeClr val="accent1">
                  <a:lumMod val="60000"/>
                  <a:lumMod val="40000"/>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TW" altLang="en-US"/>
            </a:p>
          </p:txBody>
        </p:sp>
        <p:sp>
          <p:nvSpPr>
            <p:cNvPr id="15" name="Freeform 15"/>
            <p:cNvSpPr/>
            <p:nvPr/>
          </p:nvSpPr>
          <p:spPr>
            <a:xfrm>
              <a:off x="7469003" y="4363774"/>
              <a:ext cx="306115" cy="294843"/>
            </a:xfrm>
            <a:custGeom>
              <a:avLst/>
              <a:gdLst/>
              <a:ahLst/>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rgbClr val="FFFFFF">
                <a:alpha val="100000"/>
              </a:srgbClr>
            </a:solidFill>
          </p:spPr>
          <p:txBody>
            <a:bodyPr/>
            <a:lstStyle/>
            <a:p>
              <a:endParaRPr lang="zh-TW" altLang="en-US"/>
            </a:p>
          </p:txBody>
        </p:sp>
      </p:grpSp>
      <p:sp>
        <p:nvSpPr>
          <p:cNvPr id="16" name="AutoShape 16"/>
          <p:cNvSpPr/>
          <p:nvPr/>
        </p:nvSpPr>
        <p:spPr>
          <a:xfrm>
            <a:off x="-27039" y="1742579"/>
            <a:ext cx="3368944" cy="799363"/>
          </a:xfrm>
          <a:prstGeom prst="rect">
            <a:avLst/>
          </a:prstGeom>
          <a:noFill/>
        </p:spPr>
        <p:txBody>
          <a:bodyPr vert="horz" wrap="square" lIns="91440" tIns="45720" rIns="91440" bIns="45720" rtlCol="0" anchor="t" anchorCtr="0">
            <a:noAutofit/>
          </a:bodyPr>
          <a:lstStyle/>
          <a:p>
            <a:pPr>
              <a:spcBef>
                <a:spcPts val="270"/>
              </a:spcBef>
              <a:defRPr/>
            </a:pPr>
            <a:r>
              <a:rPr lang="en-US" sz="1575" b="1" dirty="0" err="1">
                <a:solidFill>
                  <a:schemeClr val="accent1">
                    <a:alpha val="100000"/>
                  </a:schemeClr>
                </a:solidFill>
                <a:latin typeface="Microsoft Yahei"/>
                <a:ea typeface="Microsoft Yahei"/>
                <a:cs typeface="Microsoft Yahei"/>
              </a:rPr>
              <a:t>设备静电产生原因</a:t>
            </a:r>
            <a:endParaRPr lang="en-US" sz="1575" b="1" dirty="0">
              <a:solidFill>
                <a:schemeClr val="accent1">
                  <a:alpha val="100000"/>
                </a:schemeClr>
              </a:solidFill>
              <a:latin typeface="Microsoft Yahei"/>
              <a:ea typeface="Microsoft Yahei"/>
              <a:cs typeface="Microsoft Yahei"/>
            </a:endParaRPr>
          </a:p>
          <a:p>
            <a:pPr>
              <a:spcBef>
                <a:spcPts val="270"/>
              </a:spcBef>
              <a:defRPr/>
            </a:pPr>
            <a:r>
              <a:rPr lang="en-US" sz="1575" b="1" dirty="0" err="1">
                <a:solidFill>
                  <a:schemeClr val="accent1">
                    <a:alpha val="100000"/>
                  </a:schemeClr>
                </a:solidFill>
                <a:latin typeface="Microsoft Yahei"/>
                <a:ea typeface="Microsoft Yahei"/>
                <a:cs typeface="Microsoft Yahei"/>
              </a:rPr>
              <a:t>Nguyên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nhân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gây</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tĩnh</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điện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trong</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thiết</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bị</a:t>
            </a:r>
            <a:endParaRPr lang="en-US" sz="1100" dirty="0"/>
          </a:p>
        </p:txBody>
      </p:sp>
      <p:sp>
        <p:nvSpPr>
          <p:cNvPr id="17" name="AutoShape 17"/>
          <p:cNvSpPr/>
          <p:nvPr/>
        </p:nvSpPr>
        <p:spPr>
          <a:xfrm>
            <a:off x="990600" y="4531585"/>
            <a:ext cx="3034284" cy="533943"/>
          </a:xfrm>
          <a:prstGeom prst="rect">
            <a:avLst/>
          </a:prstGeom>
          <a:noFill/>
        </p:spPr>
        <p:txBody>
          <a:bodyPr vert="horz" wrap="square" lIns="91440" tIns="45720" rIns="91440" bIns="45720" rtlCol="0" anchor="t" anchorCtr="0">
            <a:noAutofit/>
          </a:bodyPr>
          <a:lstStyle/>
          <a:p>
            <a:pPr algn="l">
              <a:lnSpc>
                <a:spcPct val="120000"/>
              </a:lnSpc>
              <a:defRPr/>
            </a:pPr>
            <a:r>
              <a:rPr lang="en-US" sz="1575" b="1" dirty="0" err="1">
                <a:solidFill>
                  <a:schemeClr val="accent1">
                    <a:alpha val="100000"/>
                  </a:schemeClr>
                </a:solidFill>
                <a:latin typeface="Microsoft Yahei"/>
                <a:ea typeface="Microsoft Yahei"/>
                <a:cs typeface="Microsoft Yahei"/>
              </a:rPr>
              <a:t>故障表现</a:t>
            </a:r>
            <a:endParaRPr lang="en-US" sz="1575" b="1" dirty="0">
              <a:solidFill>
                <a:schemeClr val="accent1">
                  <a:alpha val="100000"/>
                </a:schemeClr>
              </a:solidFill>
              <a:latin typeface="Microsoft Yahei"/>
              <a:ea typeface="Microsoft Yahei"/>
              <a:cs typeface="Microsoft Yahei"/>
            </a:endParaRPr>
          </a:p>
          <a:p>
            <a:pPr algn="l">
              <a:lnSpc>
                <a:spcPct val="120000"/>
              </a:lnSpc>
              <a:defRPr/>
            </a:pPr>
            <a:r>
              <a:rPr lang="en-US" sz="1575" b="1" dirty="0" err="1">
                <a:solidFill>
                  <a:schemeClr val="accent1">
                    <a:alpha val="100000"/>
                  </a:schemeClr>
                </a:solidFill>
                <a:latin typeface="Microsoft Yahei"/>
                <a:ea typeface="Microsoft Yahei"/>
                <a:cs typeface="Microsoft Yahei"/>
              </a:rPr>
              <a:t>Hiệu</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suất</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thất</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bại</a:t>
            </a:r>
            <a:endParaRPr lang="en-US" sz="1100" dirty="0"/>
          </a:p>
        </p:txBody>
      </p:sp>
      <p:sp>
        <p:nvSpPr>
          <p:cNvPr id="18" name="AutoShape 18"/>
          <p:cNvSpPr/>
          <p:nvPr/>
        </p:nvSpPr>
        <p:spPr>
          <a:xfrm>
            <a:off x="9015108" y="1704777"/>
            <a:ext cx="3176892" cy="774586"/>
          </a:xfrm>
          <a:prstGeom prst="rect">
            <a:avLst/>
          </a:prstGeom>
          <a:noFill/>
        </p:spPr>
        <p:txBody>
          <a:bodyPr vert="horz" wrap="square" lIns="91440" tIns="45720" rIns="91440" bIns="45720" rtlCol="0" anchor="t" anchorCtr="0">
            <a:noAutofit/>
          </a:bodyPr>
          <a:lstStyle/>
          <a:p>
            <a:pPr algn="l">
              <a:lnSpc>
                <a:spcPct val="120000"/>
              </a:lnSpc>
              <a:defRPr/>
            </a:pPr>
            <a:r>
              <a:rPr lang="en-US" sz="1575" b="1" dirty="0" err="1">
                <a:solidFill>
                  <a:schemeClr val="accent1">
                    <a:alpha val="100000"/>
                  </a:schemeClr>
                </a:solidFill>
                <a:latin typeface="Microsoft Yahei"/>
                <a:ea typeface="Microsoft Yahei"/>
                <a:cs typeface="Microsoft Yahei"/>
              </a:rPr>
              <a:t>排查方法</a:t>
            </a:r>
            <a:endParaRPr lang="en-US" sz="1575" b="1" dirty="0">
              <a:solidFill>
                <a:schemeClr val="accent1">
                  <a:alpha val="100000"/>
                </a:schemeClr>
              </a:solidFill>
              <a:latin typeface="Microsoft Yahei"/>
              <a:ea typeface="Microsoft Yahei"/>
              <a:cs typeface="Microsoft Yahei"/>
            </a:endParaRPr>
          </a:p>
          <a:p>
            <a:pPr algn="l">
              <a:lnSpc>
                <a:spcPct val="120000"/>
              </a:lnSpc>
              <a:defRPr/>
            </a:pPr>
            <a:r>
              <a:rPr lang="vi-VN" sz="1575" b="1" dirty="0">
                <a:solidFill>
                  <a:schemeClr val="accent1">
                    <a:alpha val="100000"/>
                  </a:schemeClr>
                </a:solidFill>
                <a:latin typeface="Microsoft Yahei"/>
                <a:ea typeface="Microsoft Yahei"/>
                <a:cs typeface="Microsoft Yahei"/>
              </a:rPr>
              <a:t>Phương pháp khắc phục sự cố</a:t>
            </a:r>
            <a:endParaRPr lang="en-US" sz="1100" dirty="0"/>
          </a:p>
        </p:txBody>
      </p:sp>
      <p:sp>
        <p:nvSpPr>
          <p:cNvPr id="19" name="AutoShape 19"/>
          <p:cNvSpPr/>
          <p:nvPr/>
        </p:nvSpPr>
        <p:spPr>
          <a:xfrm>
            <a:off x="8314658" y="4418790"/>
            <a:ext cx="2658142" cy="665790"/>
          </a:xfrm>
          <a:prstGeom prst="rect">
            <a:avLst/>
          </a:prstGeom>
          <a:noFill/>
        </p:spPr>
        <p:txBody>
          <a:bodyPr vert="horz" wrap="square" lIns="91440" tIns="45720" rIns="91440" bIns="45720" rtlCol="0" anchor="t" anchorCtr="0">
            <a:noAutofit/>
          </a:bodyPr>
          <a:lstStyle/>
          <a:p>
            <a:pPr>
              <a:lnSpc>
                <a:spcPct val="120000"/>
              </a:lnSpc>
              <a:defRPr/>
            </a:pPr>
            <a:r>
              <a:rPr lang="en-US" sz="1575" b="1" dirty="0" err="1">
                <a:solidFill>
                  <a:schemeClr val="accent1">
                    <a:alpha val="100000"/>
                  </a:schemeClr>
                </a:solidFill>
                <a:latin typeface="Microsoft Yahei"/>
                <a:ea typeface="Microsoft Yahei"/>
                <a:cs typeface="Microsoft Yahei"/>
              </a:rPr>
              <a:t>处理措施</a:t>
            </a:r>
            <a:endParaRPr lang="en-US" sz="1575" b="1" dirty="0">
              <a:solidFill>
                <a:schemeClr val="accent1">
                  <a:alpha val="100000"/>
                </a:schemeClr>
              </a:solidFill>
              <a:latin typeface="Microsoft Yahei"/>
              <a:ea typeface="Microsoft Yahei"/>
              <a:cs typeface="Microsoft Yahei"/>
            </a:endParaRPr>
          </a:p>
          <a:p>
            <a:pPr>
              <a:lnSpc>
                <a:spcPct val="120000"/>
              </a:lnSpc>
              <a:defRPr/>
            </a:pPr>
            <a:r>
              <a:rPr lang="en-US" sz="1575" b="1" dirty="0" err="1">
                <a:solidFill>
                  <a:schemeClr val="accent1">
                    <a:alpha val="100000"/>
                  </a:schemeClr>
                </a:solidFill>
                <a:latin typeface="Microsoft Yahei"/>
                <a:ea typeface="Microsoft Yahei"/>
                <a:cs typeface="Microsoft Yahei"/>
              </a:rPr>
              <a:t>Biện</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pháp</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xử</a:t>
            </a:r>
            <a:r>
              <a:rPr lang="en-US" sz="1575" b="1" dirty="0">
                <a:solidFill>
                  <a:schemeClr val="accent1">
                    <a:alpha val="100000"/>
                  </a:schemeClr>
                </a:solidFill>
                <a:latin typeface="Microsoft Yahei"/>
                <a:ea typeface="Microsoft Yahei"/>
                <a:cs typeface="Microsoft Yahei"/>
              </a:rPr>
              <a:t> </a:t>
            </a:r>
            <a:r>
              <a:rPr lang="en-US" sz="1575" b="1" dirty="0" err="1">
                <a:solidFill>
                  <a:schemeClr val="accent1">
                    <a:alpha val="100000"/>
                  </a:schemeClr>
                </a:solidFill>
                <a:latin typeface="Microsoft Yahei"/>
                <a:ea typeface="Microsoft Yahei"/>
                <a:cs typeface="Microsoft Yahei"/>
              </a:rPr>
              <a:t>lý</a:t>
            </a:r>
            <a:endParaRPr lang="en-US" sz="1100" dirty="0"/>
          </a:p>
        </p:txBody>
      </p:sp>
      <p:grpSp>
        <p:nvGrpSpPr>
          <p:cNvPr id="20" name="Group 20"/>
          <p:cNvGrpSpPr/>
          <p:nvPr/>
        </p:nvGrpSpPr>
        <p:grpSpPr>
          <a:xfrm>
            <a:off x="152400" y="93878"/>
            <a:ext cx="12699595" cy="1480534"/>
            <a:chOff x="454963" y="93878"/>
            <a:chExt cx="12699595" cy="1480534"/>
          </a:xfrm>
        </p:grpSpPr>
        <p:sp>
          <p:nvSpPr>
            <p:cNvPr id="21" name="AutoShape 21"/>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2" name="AutoShape 22"/>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3" name="AutoShape 23"/>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4" name="AutoShape 24"/>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5" name="AutoShape 25"/>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6" name="AutoShape 26"/>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7" name="AutoShape 27"/>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8" name="AutoShape 28"/>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9" name="AutoShape 29"/>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30" name="AutoShape 30"/>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1" name="AutoShape 31"/>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2" name="AutoShape 32"/>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3" name="AutoShape 33"/>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4" name="AutoShape 34"/>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5" name="AutoShape 35"/>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6" name="AutoShape 36"/>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7" name="AutoShape 37"/>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8" name="AutoShape 38"/>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9" name="AutoShape 39"/>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40" name="AutoShape 40"/>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1" name="TextBox 41"/>
            <p:cNvSpPr txBox="1"/>
            <p:nvPr/>
          </p:nvSpPr>
          <p:spPr>
            <a:xfrm>
              <a:off x="990600" y="93878"/>
              <a:ext cx="12163958" cy="1480534"/>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案例二：设备静电故障排查与处理</a:t>
              </a:r>
              <a:endParaRPr lang="en-US" sz="3000" b="1" dirty="0">
                <a:solidFill>
                  <a:schemeClr val="accent1">
                    <a:alpha val="100000"/>
                  </a:schemeClr>
                </a:solidFill>
                <a:latin typeface="Microsoft Yahei"/>
                <a:ea typeface="Microsoft Yahei"/>
                <a:cs typeface="Microsoft Yahei"/>
              </a:endParaRPr>
            </a:p>
            <a:p>
              <a:pPr>
                <a:lnSpc>
                  <a:spcPct val="140000"/>
                </a:lnSpc>
              </a:pPr>
              <a:r>
                <a:rPr lang="vi-VN" sz="3000" b="1" dirty="0">
                  <a:solidFill>
                    <a:schemeClr val="accent1">
                      <a:alpha val="100000"/>
                    </a:schemeClr>
                  </a:solidFill>
                  <a:latin typeface="Microsoft Yahei"/>
                  <a:ea typeface="Microsoft Yahei"/>
                  <a:cs typeface="Microsoft Yahei"/>
                </a:rPr>
                <a:t>Trường hợp 2: Khắc phục và xử lý sự cố tĩnh điện của thiết bị</a:t>
              </a:r>
              <a:endParaRPr lang="en-US" sz="3000" b="1" dirty="0">
                <a:solidFill>
                  <a:schemeClr val="accent1">
                    <a:alpha val="100000"/>
                  </a:schemeClr>
                </a:solidFill>
                <a:latin typeface="Microsoft Yahei"/>
                <a:ea typeface="Microsoft Yahei"/>
                <a:cs typeface="Microsoft Yahei"/>
              </a:endParaRPr>
            </a:p>
          </p:txBody>
        </p:sp>
      </p:grpSp>
      <p:sp>
        <p:nvSpPr>
          <p:cNvPr id="42" name="TextBox 42"/>
          <p:cNvSpPr txBox="1"/>
          <p:nvPr/>
        </p:nvSpPr>
        <p:spPr>
          <a:xfrm>
            <a:off x="13852" y="2587749"/>
            <a:ext cx="2553653" cy="1082789"/>
          </a:xfrm>
          <a:prstGeom prst="rect">
            <a:avLst/>
          </a:prstGeom>
        </p:spPr>
        <p:txBody>
          <a:bodyPr vert="horz" wrap="square" lIns="91440" tIns="45720" rIns="91440" bIns="45720" rtlCol="0" anchor="t" anchorCtr="0">
            <a:normAutofit/>
          </a:bodyPr>
          <a:lstStyle/>
          <a:p>
            <a:pPr>
              <a:spcBef>
                <a:spcPts val="375"/>
              </a:spcBef>
            </a:pPr>
            <a:r>
              <a:rPr lang="en-US" sz="1350" dirty="0" err="1">
                <a:solidFill>
                  <a:schemeClr val="dk1">
                    <a:alpha val="100000"/>
                  </a:schemeClr>
                </a:solidFill>
                <a:latin typeface="Microsoft Yahei"/>
                <a:ea typeface="Microsoft Yahei"/>
                <a:cs typeface="Microsoft Yahei"/>
              </a:rPr>
              <a:t>设备内部电荷积累或外部静电放电。Tích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tụ</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điện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tích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bên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trong</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thiết</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bị</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hoặc</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phóng</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tĩnh</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điện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bên</a:t>
            </a:r>
            <a:r>
              <a:rPr lang="en-US" sz="1350" dirty="0">
                <a:solidFill>
                  <a:schemeClr val="dk1">
                    <a:alpha val="100000"/>
                  </a:schemeClr>
                </a:solidFill>
                <a:latin typeface="Microsoft Yahei"/>
                <a:ea typeface="Microsoft Yahei"/>
                <a:cs typeface="Microsoft Yahei"/>
              </a:rPr>
              <a:t> </a:t>
            </a:r>
            <a:r>
              <a:rPr lang="en-US" sz="1350" dirty="0" err="1">
                <a:solidFill>
                  <a:schemeClr val="dk1">
                    <a:alpha val="100000"/>
                  </a:schemeClr>
                </a:solidFill>
                <a:latin typeface="Microsoft Yahei"/>
                <a:ea typeface="Microsoft Yahei"/>
                <a:cs typeface="Microsoft Yahei"/>
              </a:rPr>
              <a:t>ngoài</a:t>
            </a:r>
            <a:r>
              <a:rPr lang="en-US" sz="1350" dirty="0">
                <a:solidFill>
                  <a:schemeClr val="dk1">
                    <a:alpha val="100000"/>
                  </a:schemeClr>
                </a:solidFill>
                <a:latin typeface="Microsoft Yahei"/>
                <a:ea typeface="Microsoft Yahei"/>
                <a:cs typeface="Microsoft Yahei"/>
              </a:rPr>
              <a:t>.</a:t>
            </a:r>
          </a:p>
        </p:txBody>
      </p:sp>
      <p:sp>
        <p:nvSpPr>
          <p:cNvPr id="43" name="TextBox 43"/>
          <p:cNvSpPr txBox="1"/>
          <p:nvPr/>
        </p:nvSpPr>
        <p:spPr>
          <a:xfrm>
            <a:off x="9015108" y="2402205"/>
            <a:ext cx="3163040" cy="1961568"/>
          </a:xfrm>
          <a:prstGeom prst="rect">
            <a:avLst/>
          </a:prstGeom>
        </p:spPr>
        <p:txBody>
          <a:bodyPr vert="horz" wrap="square" lIns="91440" tIns="45720" rIns="91440" bIns="45720" rtlCol="0" anchor="t" anchorCtr="0">
            <a:normAutofit fontScale="92500" lnSpcReduction="10000"/>
          </a:bodyPr>
          <a:lstStyle/>
          <a:p>
            <a:pPr algn="l">
              <a:lnSpc>
                <a:spcPct val="150000"/>
              </a:lnSpc>
              <a:spcBef>
                <a:spcPts val="375"/>
              </a:spcBef>
            </a:pPr>
            <a:r>
              <a:rPr lang="en-US" sz="1350" dirty="0" err="1">
                <a:solidFill>
                  <a:schemeClr val="dk1">
                    <a:alpha val="100000"/>
                  </a:schemeClr>
                </a:solidFill>
                <a:latin typeface="Microsoft Yahei"/>
                <a:ea typeface="Microsoft Yahei"/>
                <a:cs typeface="Microsoft Yahei"/>
              </a:rPr>
              <a:t>检查设备接地情况，使用静电检测仪器测量设备表面电位，观察设备周围环境是否存在静电干扰</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Kiểm tra tình trạng nối đất của thiết bị, sử dụng thiết bị phát hiện tĩnh điện để đo điện thế bề mặt của thiết bị và quan sát xem môi trường xung quanh thiết bị có nhiễu tĩnh điện hay không.</a:t>
            </a:r>
            <a:endParaRPr lang="en-US" sz="1350" dirty="0">
              <a:solidFill>
                <a:schemeClr val="dk1">
                  <a:alpha val="100000"/>
                </a:schemeClr>
              </a:solidFill>
              <a:latin typeface="Microsoft Yahei"/>
              <a:ea typeface="Microsoft Yahei"/>
              <a:cs typeface="Microsoft Yahei"/>
            </a:endParaRPr>
          </a:p>
        </p:txBody>
      </p:sp>
      <p:sp>
        <p:nvSpPr>
          <p:cNvPr id="44" name="TextBox 44"/>
          <p:cNvSpPr txBox="1"/>
          <p:nvPr/>
        </p:nvSpPr>
        <p:spPr>
          <a:xfrm>
            <a:off x="990600" y="5112856"/>
            <a:ext cx="3503581" cy="1082789"/>
          </a:xfrm>
          <a:prstGeom prst="rect">
            <a:avLst/>
          </a:prstGeom>
        </p:spPr>
        <p:txBody>
          <a:bodyPr vert="horz" wrap="square" lIns="91440" tIns="45720" rIns="91440" bIns="45720" rtlCol="0" anchor="t" anchorCtr="0">
            <a:normAutofit/>
          </a:bodyPr>
          <a:lstStyle/>
          <a:p>
            <a:pPr algn="l">
              <a:lnSpc>
                <a:spcPct val="150000"/>
              </a:lnSpc>
              <a:spcBef>
                <a:spcPts val="375"/>
              </a:spcBef>
            </a:pPr>
            <a:r>
              <a:rPr lang="en-US" sz="1350" dirty="0" err="1">
                <a:solidFill>
                  <a:schemeClr val="dk1">
                    <a:alpha val="100000"/>
                  </a:schemeClr>
                </a:solidFill>
                <a:latin typeface="Microsoft Yahei"/>
                <a:ea typeface="Microsoft Yahei"/>
                <a:cs typeface="Microsoft Yahei"/>
              </a:rPr>
              <a:t>设备工作异常、损坏或性能下降</a:t>
            </a:r>
            <a:r>
              <a:rPr lang="en-US" sz="1350" dirty="0">
                <a:solidFill>
                  <a:schemeClr val="dk1">
                    <a:alpha val="100000"/>
                  </a:schemeClr>
                </a:solidFill>
                <a:latin typeface="Microsoft Yahei"/>
                <a:ea typeface="Microsoft Yahei"/>
                <a:cs typeface="Microsoft Yahei"/>
              </a:rPr>
              <a:t>。</a:t>
            </a:r>
          </a:p>
          <a:p>
            <a:pPr algn="l">
              <a:lnSpc>
                <a:spcPct val="150000"/>
              </a:lnSpc>
              <a:spcBef>
                <a:spcPts val="375"/>
              </a:spcBef>
            </a:pPr>
            <a:r>
              <a:rPr lang="vi-VN" sz="1350" dirty="0">
                <a:solidFill>
                  <a:schemeClr val="dk1">
                    <a:alpha val="100000"/>
                  </a:schemeClr>
                </a:solidFill>
                <a:latin typeface="Microsoft Yahei"/>
                <a:ea typeface="Microsoft Yahei"/>
                <a:cs typeface="Microsoft Yahei"/>
              </a:rPr>
              <a:t>Thiết bị hoạt động bất thường, bị hư hỏng hoặc suy giảm hiệu suất.</a:t>
            </a:r>
            <a:endParaRPr lang="en-US" sz="1350" dirty="0">
              <a:solidFill>
                <a:schemeClr val="dk1">
                  <a:alpha val="100000"/>
                </a:schemeClr>
              </a:solidFill>
              <a:latin typeface="Microsoft Yahei"/>
              <a:ea typeface="Microsoft Yahei"/>
              <a:cs typeface="Microsoft Yahei"/>
            </a:endParaRPr>
          </a:p>
        </p:txBody>
      </p:sp>
      <p:sp>
        <p:nvSpPr>
          <p:cNvPr id="45" name="TextBox 45"/>
          <p:cNvSpPr txBox="1"/>
          <p:nvPr/>
        </p:nvSpPr>
        <p:spPr>
          <a:xfrm>
            <a:off x="7845361" y="5065527"/>
            <a:ext cx="3965639" cy="1792473"/>
          </a:xfrm>
          <a:prstGeom prst="rect">
            <a:avLst/>
          </a:prstGeom>
        </p:spPr>
        <p:txBody>
          <a:bodyPr vert="horz" wrap="square" lIns="91440" tIns="45720" rIns="91440" bIns="45720" rtlCol="0" anchor="t" anchorCtr="0">
            <a:normAutofit fontScale="92500"/>
          </a:bodyPr>
          <a:lstStyle/>
          <a:p>
            <a:pPr algn="r">
              <a:lnSpc>
                <a:spcPct val="150000"/>
              </a:lnSpc>
              <a:spcBef>
                <a:spcPts val="375"/>
              </a:spcBef>
            </a:pPr>
            <a:r>
              <a:rPr lang="en-US" sz="1350" dirty="0" err="1">
                <a:solidFill>
                  <a:schemeClr val="dk1">
                    <a:alpha val="100000"/>
                  </a:schemeClr>
                </a:solidFill>
                <a:latin typeface="Microsoft Yahei"/>
                <a:ea typeface="Microsoft Yahei"/>
                <a:cs typeface="Microsoft Yahei"/>
              </a:rPr>
              <a:t>对设备进行接地处理，使用防静电包装和运输工具，加强设备维护和保养，提高操作人员防静电意识</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 Nối đất thiết bị, sử dụng các công cụ vận chuyển và đóng gói chống tĩnh điện, tăng cường bảo trì và bảo trì thiết bị, đồng thời nâng cao nhận thức về chống tĩnh điện của người vận hành.</a:t>
            </a:r>
            <a:endParaRPr lang="en-US" sz="1350" dirty="0">
              <a:solidFill>
                <a:schemeClr val="dk1">
                  <a:alpha val="100000"/>
                </a:schemeClr>
              </a:solidFill>
              <a:latin typeface="Microsoft Yahei"/>
              <a:ea typeface="Microsoft Yahei"/>
              <a:cs typeface="Microsoft Yahei"/>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83" b="83"/>
          <a:stretch>
            <a:fillRect/>
          </a:stretch>
        </p:blipFill>
        <p:spPr>
          <a:xfrm>
            <a:off x="705128" y="1258733"/>
            <a:ext cx="5140490" cy="5140490"/>
          </a:xfrm>
          <a:prstGeom prst="roundRect">
            <a:avLst/>
          </a:prstGeom>
        </p:spPr>
      </p:pic>
      <p:sp>
        <p:nvSpPr>
          <p:cNvPr id="3" name="TextBox 3"/>
          <p:cNvSpPr txBox="1"/>
          <p:nvPr/>
        </p:nvSpPr>
        <p:spPr>
          <a:xfrm>
            <a:off x="6260686" y="2053209"/>
            <a:ext cx="5617134" cy="926857"/>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干燥空气、摩擦、流动等导致环境中电荷积累</a:t>
            </a:r>
            <a:r>
              <a:rPr lang="en-US" sz="1500" dirty="0">
                <a:solidFill>
                  <a:schemeClr val="dk1">
                    <a:alpha val="100000"/>
                  </a:schemeClr>
                </a:solidFill>
                <a:latin typeface="Microsoft Yahei"/>
                <a:ea typeface="Microsoft Yahei"/>
                <a:cs typeface="Microsoft Yahei"/>
              </a:rPr>
              <a:t>。</a:t>
            </a:r>
          </a:p>
          <a:p>
            <a:pPr>
              <a:lnSpc>
                <a:spcPct val="120000"/>
              </a:lnSpc>
            </a:pPr>
            <a:r>
              <a:rPr lang="vi-VN" sz="1500" dirty="0">
                <a:solidFill>
                  <a:schemeClr val="dk1">
                    <a:alpha val="100000"/>
                  </a:schemeClr>
                </a:solidFill>
                <a:latin typeface="Microsoft Yahei"/>
                <a:ea typeface="Microsoft Yahei"/>
                <a:cs typeface="Microsoft Yahei"/>
              </a:rPr>
              <a:t>Không khí khô, ma sát, dòng chảy, v.v... gây ra sự tích tụ điện tích trong môi trường.</a:t>
            </a:r>
            <a:endParaRPr lang="en-US" sz="1500" dirty="0">
              <a:solidFill>
                <a:schemeClr val="dk1">
                  <a:alpha val="100000"/>
                </a:schemeClr>
              </a:solidFill>
              <a:latin typeface="Microsoft Yahei"/>
              <a:ea typeface="Microsoft Yahei"/>
              <a:cs typeface="Microsoft Yahei"/>
            </a:endParaRPr>
          </a:p>
        </p:txBody>
      </p:sp>
      <p:sp>
        <p:nvSpPr>
          <p:cNvPr id="4" name="TextBox 4"/>
          <p:cNvSpPr txBox="1"/>
          <p:nvPr/>
        </p:nvSpPr>
        <p:spPr>
          <a:xfrm>
            <a:off x="6422466" y="1539657"/>
            <a:ext cx="5617134" cy="501676"/>
          </a:xfrm>
          <a:prstGeom prst="rect">
            <a:avLst/>
          </a:prstGeom>
        </p:spPr>
        <p:txBody>
          <a:bodyPr vert="horz" wrap="square" lIns="114300" tIns="57150" rIns="114300" bIns="57150" rtlCol="0" anchor="t" anchorCtr="0">
            <a:spAutoFit/>
          </a:bodyPr>
          <a:lstStyle/>
          <a:p>
            <a:pPr>
              <a:lnSpc>
                <a:spcPct val="77000"/>
              </a:lnSpc>
            </a:pPr>
            <a:r>
              <a:rPr lang="en-US" sz="1606" b="1" dirty="0" err="1">
                <a:solidFill>
                  <a:schemeClr val="accent1">
                    <a:alpha val="100000"/>
                  </a:schemeClr>
                </a:solidFill>
                <a:latin typeface="Microsoft Yahei"/>
                <a:ea typeface="Microsoft Yahei"/>
                <a:cs typeface="Microsoft Yahei"/>
              </a:rPr>
              <a:t>环境静电产生原因</a:t>
            </a:r>
            <a:endParaRPr lang="en-US" sz="1606" b="1" dirty="0">
              <a:solidFill>
                <a:schemeClr val="accent1">
                  <a:alpha val="100000"/>
                </a:schemeClr>
              </a:solidFill>
              <a:latin typeface="Microsoft Yahei"/>
              <a:ea typeface="Microsoft Yahei"/>
              <a:cs typeface="Microsoft Yahei"/>
            </a:endParaRPr>
          </a:p>
          <a:p>
            <a:pPr>
              <a:lnSpc>
                <a:spcPct val="77000"/>
              </a:lnSpc>
            </a:pPr>
            <a:r>
              <a:rPr lang="vi-VN" sz="1606" b="1" dirty="0">
                <a:solidFill>
                  <a:schemeClr val="accent1">
                    <a:alpha val="100000"/>
                  </a:schemeClr>
                </a:solidFill>
                <a:latin typeface="Microsoft Yahei"/>
                <a:ea typeface="Microsoft Yahei"/>
                <a:cs typeface="Microsoft Yahei"/>
              </a:rPr>
              <a:t>Nguyên nhân gây tĩnh điện môi trường</a:t>
            </a:r>
            <a:endParaRPr lang="en-US" sz="1606" b="1" dirty="0">
              <a:solidFill>
                <a:schemeClr val="accent1">
                  <a:alpha val="100000"/>
                </a:schemeClr>
              </a:solidFill>
              <a:latin typeface="Microsoft Yahei"/>
              <a:ea typeface="Microsoft Yahei"/>
              <a:cs typeface="Microsoft Yahei"/>
            </a:endParaRPr>
          </a:p>
        </p:txBody>
      </p:sp>
      <p:sp>
        <p:nvSpPr>
          <p:cNvPr id="5" name="TextBox 5"/>
          <p:cNvSpPr txBox="1"/>
          <p:nvPr/>
        </p:nvSpPr>
        <p:spPr>
          <a:xfrm>
            <a:off x="6422466" y="3311353"/>
            <a:ext cx="5064406" cy="1203856"/>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影响电子设备正常工作，造成数据传输错误或系统崩溃</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Ảnh hưởng đến hoạt động bình thường của các thiết bị điện tử, gây ra lỗi truyền dữ liệu hoặc treo hệ thống.</a:t>
            </a:r>
            <a:endParaRPr lang="en-US" sz="1500" dirty="0">
              <a:solidFill>
                <a:schemeClr val="dk1">
                  <a:alpha val="100000"/>
                </a:schemeClr>
              </a:solidFill>
              <a:latin typeface="Microsoft Yahei"/>
              <a:ea typeface="Microsoft Yahei"/>
              <a:cs typeface="Microsoft Yahei"/>
            </a:endParaRPr>
          </a:p>
        </p:txBody>
      </p:sp>
      <p:sp>
        <p:nvSpPr>
          <p:cNvPr id="6" name="TextBox 6"/>
          <p:cNvSpPr txBox="1"/>
          <p:nvPr/>
        </p:nvSpPr>
        <p:spPr>
          <a:xfrm>
            <a:off x="6422466" y="2895600"/>
            <a:ext cx="4169507" cy="497444"/>
          </a:xfrm>
          <a:prstGeom prst="rect">
            <a:avLst/>
          </a:prstGeom>
        </p:spPr>
        <p:txBody>
          <a:bodyPr vert="horz" wrap="square" lIns="114300" tIns="57150" rIns="114300" bIns="57150" rtlCol="0" anchor="t" anchorCtr="0">
            <a:spAutoFit/>
          </a:bodyPr>
          <a:lstStyle/>
          <a:p>
            <a:pPr>
              <a:lnSpc>
                <a:spcPct val="77000"/>
              </a:lnSpc>
            </a:pPr>
            <a:r>
              <a:rPr lang="en-US" sz="1606" b="1" dirty="0" err="1">
                <a:solidFill>
                  <a:schemeClr val="accent1">
                    <a:alpha val="100000"/>
                  </a:schemeClr>
                </a:solidFill>
                <a:latin typeface="Microsoft Yahei"/>
                <a:ea typeface="Microsoft Yahei"/>
                <a:cs typeface="Microsoft Yahei"/>
              </a:rPr>
              <a:t>干扰表现</a:t>
            </a:r>
            <a:endParaRPr lang="en-US" sz="1606" b="1" dirty="0">
              <a:solidFill>
                <a:schemeClr val="accent1">
                  <a:alpha val="100000"/>
                </a:schemeClr>
              </a:solidFill>
              <a:latin typeface="Microsoft Yahei"/>
              <a:ea typeface="Microsoft Yahei"/>
              <a:cs typeface="Microsoft Yahei"/>
            </a:endParaRPr>
          </a:p>
          <a:p>
            <a:pPr>
              <a:lnSpc>
                <a:spcPct val="77000"/>
              </a:lnSpc>
            </a:pPr>
            <a:r>
              <a:rPr lang="en-US" sz="1606" b="1" dirty="0">
                <a:solidFill>
                  <a:schemeClr val="accent1">
                    <a:alpha val="100000"/>
                  </a:schemeClr>
                </a:solidFill>
                <a:latin typeface="Microsoft Yahei"/>
                <a:ea typeface="Microsoft Yahei"/>
                <a:cs typeface="Microsoft Yahei"/>
              </a:rPr>
              <a:t>can </a:t>
            </a:r>
            <a:r>
              <a:rPr lang="en-US" sz="1606" b="1" dirty="0" err="1">
                <a:solidFill>
                  <a:schemeClr val="accent1">
                    <a:alpha val="100000"/>
                  </a:schemeClr>
                </a:solidFill>
                <a:latin typeface="Microsoft Yahei"/>
                <a:ea typeface="Microsoft Yahei"/>
                <a:cs typeface="Microsoft Yahei"/>
              </a:rPr>
              <a:t>thiệp</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vào</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hiệu</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suất</a:t>
            </a:r>
            <a:endParaRPr lang="en-US" sz="1606" b="1" dirty="0">
              <a:solidFill>
                <a:schemeClr val="accent1">
                  <a:alpha val="100000"/>
                </a:schemeClr>
              </a:solidFill>
              <a:latin typeface="Microsoft Yahei"/>
              <a:ea typeface="Microsoft Yahei"/>
              <a:cs typeface="Microsoft Yahei"/>
            </a:endParaRPr>
          </a:p>
        </p:txBody>
      </p:sp>
      <p:sp>
        <p:nvSpPr>
          <p:cNvPr id="7" name="TextBox 7"/>
          <p:cNvSpPr txBox="1"/>
          <p:nvPr/>
        </p:nvSpPr>
        <p:spPr>
          <a:xfrm>
            <a:off x="6392969" y="4876800"/>
            <a:ext cx="5769534" cy="2034852"/>
          </a:xfrm>
          <a:prstGeom prst="rect">
            <a:avLst/>
          </a:prstGeom>
        </p:spPr>
        <p:txBody>
          <a:bodyPr vert="horz" wrap="square" lIns="114300" tIns="57150" rIns="114300" bIns="57150" rtlCol="0" anchor="t" anchorCtr="0">
            <a:spAutoFit/>
          </a:bodyPr>
          <a:lstStyle/>
          <a:p>
            <a:pPr>
              <a:lnSpc>
                <a:spcPct val="120000"/>
              </a:lnSpc>
            </a:pPr>
            <a:r>
              <a:rPr lang="en-US" sz="1500" dirty="0">
                <a:solidFill>
                  <a:schemeClr val="dk1">
                    <a:alpha val="100000"/>
                  </a:schemeClr>
                </a:solidFill>
                <a:latin typeface="Microsoft Yahei"/>
                <a:ea typeface="Microsoft Yahei"/>
                <a:cs typeface="Microsoft Yahei"/>
              </a:rPr>
              <a:t>使用加湿器提高环境湿度，采用防静电地板、墙面和天花板装修材料，对环境中可能产生静电的物品进行接地处理，加强人员防静电培训和管理。</a:t>
            </a:r>
            <a:r>
              <a:rPr lang="vi-VN" sz="1500" dirty="0">
                <a:solidFill>
                  <a:schemeClr val="dk1">
                    <a:alpha val="100000"/>
                  </a:schemeClr>
                </a:solidFill>
                <a:latin typeface="Microsoft Yahei"/>
                <a:ea typeface="Microsoft Yahei"/>
                <a:cs typeface="Microsoft Yahei"/>
              </a:rPr>
              <a:t>Sử dụng máy tạo độ ẩm để tăng độ ẩm xung quanh, sử dụng vật liệu trang trí sàn, tường và trần chống tĩnh điện, các vật dụng nối đất có thể tạo ra tĩnh điện trong môi trường, đồng thời tăng cường đào tạo và quản lý nhân sự về chống tĩnh điện.</a:t>
            </a:r>
            <a:endParaRPr lang="en-US" sz="1500" dirty="0">
              <a:solidFill>
                <a:schemeClr val="dk1">
                  <a:alpha val="100000"/>
                </a:schemeClr>
              </a:solidFill>
              <a:latin typeface="Microsoft Yahei"/>
              <a:ea typeface="Microsoft Yahei"/>
              <a:cs typeface="Microsoft Yahei"/>
            </a:endParaRPr>
          </a:p>
        </p:txBody>
      </p:sp>
      <p:sp>
        <p:nvSpPr>
          <p:cNvPr id="8" name="TextBox 8"/>
          <p:cNvSpPr txBox="1"/>
          <p:nvPr/>
        </p:nvSpPr>
        <p:spPr>
          <a:xfrm>
            <a:off x="6422466" y="4495800"/>
            <a:ext cx="4169507" cy="501676"/>
          </a:xfrm>
          <a:prstGeom prst="rect">
            <a:avLst/>
          </a:prstGeom>
        </p:spPr>
        <p:txBody>
          <a:bodyPr vert="horz" wrap="square" lIns="114300" tIns="57150" rIns="114300" bIns="57150" rtlCol="0" anchor="t" anchorCtr="0">
            <a:spAutoFit/>
          </a:bodyPr>
          <a:lstStyle/>
          <a:p>
            <a:pPr>
              <a:lnSpc>
                <a:spcPct val="77000"/>
              </a:lnSpc>
            </a:pPr>
            <a:r>
              <a:rPr lang="en-US" sz="1606" b="1" dirty="0" err="1">
                <a:solidFill>
                  <a:schemeClr val="accent1">
                    <a:alpha val="100000"/>
                  </a:schemeClr>
                </a:solidFill>
                <a:latin typeface="Microsoft Yahei"/>
                <a:ea typeface="Microsoft Yahei"/>
                <a:cs typeface="Microsoft Yahei"/>
              </a:rPr>
              <a:t>解决方法</a:t>
            </a:r>
            <a:endParaRPr lang="en-US" sz="1606" b="1" dirty="0">
              <a:solidFill>
                <a:schemeClr val="accent1">
                  <a:alpha val="100000"/>
                </a:schemeClr>
              </a:solidFill>
              <a:latin typeface="Microsoft Yahei"/>
              <a:ea typeface="Microsoft Yahei"/>
              <a:cs typeface="Microsoft Yahei"/>
            </a:endParaRPr>
          </a:p>
          <a:p>
            <a:pPr>
              <a:lnSpc>
                <a:spcPct val="77000"/>
              </a:lnSpc>
            </a:pPr>
            <a:r>
              <a:rPr lang="en-US" sz="1606" b="1" dirty="0" err="1">
                <a:solidFill>
                  <a:schemeClr val="accent1">
                    <a:alpha val="100000"/>
                  </a:schemeClr>
                </a:solidFill>
                <a:latin typeface="Microsoft Yahei"/>
                <a:ea typeface="Microsoft Yahei"/>
                <a:cs typeface="Microsoft Yahei"/>
              </a:rPr>
              <a:t>Giải</a:t>
            </a:r>
            <a:r>
              <a:rPr lang="en-US" sz="1606" b="1" dirty="0">
                <a:solidFill>
                  <a:schemeClr val="accent1">
                    <a:alpha val="100000"/>
                  </a:schemeClr>
                </a:solidFill>
                <a:latin typeface="Microsoft Yahei"/>
                <a:ea typeface="Microsoft Yahei"/>
                <a:cs typeface="Microsoft Yahei"/>
              </a:rPr>
              <a:t> </a:t>
            </a:r>
            <a:r>
              <a:rPr lang="en-US" sz="1606" b="1" dirty="0" err="1">
                <a:solidFill>
                  <a:schemeClr val="accent1">
                    <a:alpha val="100000"/>
                  </a:schemeClr>
                </a:solidFill>
                <a:latin typeface="Microsoft Yahei"/>
                <a:ea typeface="Microsoft Yahei"/>
                <a:cs typeface="Microsoft Yahei"/>
              </a:rPr>
              <a:t>pháp</a:t>
            </a:r>
            <a:endParaRPr lang="en-US" sz="1606" b="1" dirty="0">
              <a:solidFill>
                <a:schemeClr val="accent1">
                  <a:alpha val="100000"/>
                </a:schemeClr>
              </a:solidFill>
              <a:latin typeface="Microsoft Yahei"/>
              <a:ea typeface="Microsoft Yahei"/>
              <a:cs typeface="Microsoft Yahei"/>
            </a:endParaRPr>
          </a:p>
        </p:txBody>
      </p:sp>
      <p:grpSp>
        <p:nvGrpSpPr>
          <p:cNvPr id="9" name="Group 9"/>
          <p:cNvGrpSpPr/>
          <p:nvPr/>
        </p:nvGrpSpPr>
        <p:grpSpPr>
          <a:xfrm>
            <a:off x="76201" y="93878"/>
            <a:ext cx="13868399" cy="1111843"/>
            <a:chOff x="454963" y="93878"/>
            <a:chExt cx="13493753" cy="1111843"/>
          </a:xfrm>
        </p:grpSpPr>
        <p:sp>
          <p:nvSpPr>
            <p:cNvPr id="10" name="AutoShape 10"/>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1" name="AutoShape 11"/>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2" name="AutoShape 12"/>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3" name="AutoShape 13"/>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14" name="AutoShape 14"/>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15" name="AutoShape 15"/>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16" name="AutoShape 16"/>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17" name="AutoShape 17"/>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18" name="AutoShape 18"/>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19" name="AutoShape 19"/>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0" name="AutoShape 20"/>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1" name="AutoShape 21"/>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2" name="AutoShape 22"/>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3" name="AutoShape 23"/>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24" name="AutoShape 24"/>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25" name="AutoShape 25"/>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26" name="AutoShape 26"/>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27" name="AutoShape 27"/>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28" name="AutoShape 28"/>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29" name="AutoShape 29"/>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0" name="TextBox 30"/>
            <p:cNvSpPr txBox="1"/>
            <p:nvPr/>
          </p:nvSpPr>
          <p:spPr>
            <a:xfrm>
              <a:off x="946558" y="93878"/>
              <a:ext cx="13002158" cy="1111843"/>
            </a:xfrm>
            <a:prstGeom prst="rect">
              <a:avLst/>
            </a:prstGeom>
          </p:spPr>
          <p:txBody>
            <a:bodyPr vert="horz" wrap="square" lIns="123825" tIns="123825" rIns="57150" bIns="123825" rtlCol="0" anchor="t" anchorCtr="0">
              <a:spAutoFit/>
            </a:bodyPr>
            <a:lstStyle/>
            <a:p>
              <a:r>
                <a:rPr lang="en-US" sz="2800" b="1" dirty="0" err="1">
                  <a:solidFill>
                    <a:schemeClr val="accent1">
                      <a:alpha val="100000"/>
                    </a:schemeClr>
                  </a:solidFill>
                  <a:latin typeface="Microsoft Yahei"/>
                  <a:ea typeface="Microsoft Yahei"/>
                  <a:cs typeface="Microsoft Yahei"/>
                </a:rPr>
                <a:t>案例三：环境静电干扰问题解决</a:t>
              </a:r>
              <a:endParaRPr lang="en-US" sz="2800" b="1" dirty="0">
                <a:solidFill>
                  <a:schemeClr val="accent1">
                    <a:alpha val="100000"/>
                  </a:schemeClr>
                </a:solidFill>
                <a:latin typeface="Microsoft Yahei"/>
                <a:ea typeface="Microsoft Yahei"/>
                <a:cs typeface="Microsoft Yahei"/>
              </a:endParaRPr>
            </a:p>
            <a:p>
              <a:r>
                <a:rPr lang="vi-VN" sz="2800" b="1" dirty="0">
                  <a:solidFill>
                    <a:schemeClr val="accent1">
                      <a:alpha val="100000"/>
                    </a:schemeClr>
                  </a:solidFill>
                  <a:latin typeface="Microsoft Yahei"/>
                  <a:ea typeface="Microsoft Yahei"/>
                  <a:cs typeface="Microsoft Yahei"/>
                </a:rPr>
                <a:t>Trường hợp thứ ba: Giải quyết vấn đề nhiễu tĩnh điện môi trường</a:t>
              </a:r>
              <a:endParaRPr lang="en-US" sz="28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41022" y="2505551"/>
            <a:ext cx="1169862" cy="1169862"/>
          </a:xfrm>
          <a:prstGeom prst="ellipse">
            <a:avLst/>
          </a:prstGeom>
          <a:gradFill>
            <a:gsLst>
              <a:gs pos="0">
                <a:schemeClr val="accent5">
                  <a:alpha val="100000"/>
                </a:schemeClr>
              </a:gs>
              <a:gs pos="100000">
                <a:schemeClr val="lt2">
                  <a:alpha val="100000"/>
                </a:schemeClr>
              </a:gs>
            </a:gsLst>
            <a:lin ang="4500000"/>
            <a:tileRect/>
          </a:gradFill>
        </p:spPr>
        <p:txBody>
          <a:bodyPr/>
          <a:lstStyle/>
          <a:p>
            <a:endParaRPr lang="zh-TW" altLang="en-US"/>
          </a:p>
        </p:txBody>
      </p:sp>
      <p:sp>
        <p:nvSpPr>
          <p:cNvPr id="3" name="TextBox 3"/>
          <p:cNvSpPr txBox="1"/>
          <p:nvPr/>
        </p:nvSpPr>
        <p:spPr>
          <a:xfrm>
            <a:off x="2857192" y="2151175"/>
            <a:ext cx="9695079" cy="2189683"/>
          </a:xfrm>
          <a:prstGeom prst="rect">
            <a:avLst/>
          </a:prstGeom>
        </p:spPr>
        <p:txBody>
          <a:bodyPr vert="horz" wrap="square" lIns="114300" tIns="57150" rIns="114300" bIns="57150" rtlCol="0" anchor="t" anchorCtr="0">
            <a:spAutoFit/>
          </a:bodyPr>
          <a:lstStyle/>
          <a:p>
            <a:pPr>
              <a:lnSpc>
                <a:spcPct val="100000"/>
              </a:lnSpc>
              <a:spcBef>
                <a:spcPts val="450"/>
              </a:spcBef>
            </a:pPr>
            <a:r>
              <a:rPr lang="en-US" sz="12300" b="1">
                <a:solidFill>
                  <a:schemeClr val="dk1">
                    <a:alpha val="100000"/>
                  </a:schemeClr>
                </a:solidFill>
                <a:latin typeface="Microsoft Yahei"/>
                <a:ea typeface="Microsoft Yahei"/>
                <a:cs typeface="Microsoft Yahei"/>
              </a:rPr>
              <a:t>06</a:t>
            </a:r>
          </a:p>
        </p:txBody>
      </p:sp>
      <p:sp>
        <p:nvSpPr>
          <p:cNvPr id="4" name="TextBox 4"/>
          <p:cNvSpPr txBox="1"/>
          <p:nvPr/>
        </p:nvSpPr>
        <p:spPr>
          <a:xfrm>
            <a:off x="5117748" y="2407998"/>
            <a:ext cx="7074251" cy="1676036"/>
          </a:xfrm>
          <a:prstGeom prst="rect">
            <a:avLst/>
          </a:prstGeom>
        </p:spPr>
        <p:txBody>
          <a:bodyPr vert="horz" wrap="square" lIns="114300" tIns="57150" rIns="114300" bIns="57150" rtlCol="0" anchor="ctr" anchorCtr="0">
            <a:spAutoFit/>
          </a:bodyPr>
          <a:lstStyle/>
          <a:p>
            <a:pPr>
              <a:lnSpc>
                <a:spcPct val="120000"/>
              </a:lnSpc>
              <a:spcBef>
                <a:spcPts val="450"/>
              </a:spcBef>
            </a:pPr>
            <a:r>
              <a:rPr lang="en-US" sz="4200" b="1" dirty="0" err="1">
                <a:solidFill>
                  <a:srgbClr val="000000">
                    <a:alpha val="100000"/>
                  </a:srgbClr>
                </a:solidFill>
                <a:latin typeface="Microsoft Yahei"/>
                <a:ea typeface="Microsoft Yahei"/>
                <a:cs typeface="Microsoft Yahei"/>
              </a:rPr>
              <a:t>总结与展望</a:t>
            </a:r>
            <a:endParaRPr lang="en-US" sz="4200" b="1" dirty="0">
              <a:solidFill>
                <a:srgbClr val="000000">
                  <a:alpha val="100000"/>
                </a:srgbClr>
              </a:solidFill>
              <a:latin typeface="Microsoft Yahei"/>
              <a:ea typeface="Microsoft Yahei"/>
              <a:cs typeface="Microsoft Yahei"/>
            </a:endParaRPr>
          </a:p>
          <a:p>
            <a:pPr>
              <a:lnSpc>
                <a:spcPct val="120000"/>
              </a:lnSpc>
              <a:spcBef>
                <a:spcPts val="450"/>
              </a:spcBef>
            </a:pPr>
            <a:r>
              <a:rPr lang="en-US" sz="4200" b="1" dirty="0" err="1">
                <a:solidFill>
                  <a:srgbClr val="000000">
                    <a:alpha val="100000"/>
                  </a:srgbClr>
                </a:solidFill>
                <a:latin typeface="Microsoft Yahei"/>
                <a:ea typeface="Microsoft Yahei"/>
                <a:cs typeface="Microsoft Yahei"/>
              </a:rPr>
              <a:t>Tóm</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tắt</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và</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Triển</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vọng</a:t>
            </a:r>
            <a:endParaRPr lang="en-US" sz="4200" b="1" dirty="0">
              <a:solidFill>
                <a:srgbClr val="000000">
                  <a:alpha val="100000"/>
                </a:srgbClr>
              </a:solidFill>
              <a:latin typeface="Microsoft Yahei"/>
              <a:ea typeface="Microsoft Yahei"/>
              <a:cs typeface="Microsoft Yahei"/>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629637" y="1434871"/>
            <a:ext cx="638131" cy="638131"/>
          </a:xfrm>
          <a:prstGeom prst="ellipse">
            <a:avLst/>
          </a:prstGeom>
          <a:solidFill>
            <a:schemeClr val="accent1">
              <a:alpha val="20000"/>
            </a:schemeClr>
          </a:solidFill>
        </p:spPr>
        <p:txBody>
          <a:bodyPr/>
          <a:lstStyle/>
          <a:p>
            <a:endParaRPr lang="zh-TW" altLang="en-US"/>
          </a:p>
        </p:txBody>
      </p:sp>
      <p:sp>
        <p:nvSpPr>
          <p:cNvPr id="3" name="AutoShape 3"/>
          <p:cNvSpPr/>
          <p:nvPr/>
        </p:nvSpPr>
        <p:spPr>
          <a:xfrm>
            <a:off x="3764381" y="1569615"/>
            <a:ext cx="368642" cy="368642"/>
          </a:xfrm>
          <a:prstGeom prst="ellipse">
            <a:avLst/>
          </a:prstGeom>
          <a:solidFill>
            <a:schemeClr val="accent1">
              <a:alpha val="100000"/>
            </a:schemeClr>
          </a:solidFill>
        </p:spPr>
        <p:txBody>
          <a:bodyPr/>
          <a:lstStyle/>
          <a:p>
            <a:endParaRPr lang="zh-TW" altLang="en-US"/>
          </a:p>
        </p:txBody>
      </p:sp>
      <p:cxnSp>
        <p:nvCxnSpPr>
          <p:cNvPr id="4" name="Connector 4"/>
          <p:cNvCxnSpPr/>
          <p:nvPr/>
        </p:nvCxnSpPr>
        <p:spPr>
          <a:xfrm>
            <a:off x="3948703" y="2073002"/>
            <a:ext cx="0" cy="872548"/>
          </a:xfrm>
          <a:prstGeom prst="line">
            <a:avLst/>
          </a:prstGeom>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4402512" y="947820"/>
            <a:ext cx="6891292" cy="951992"/>
          </a:xfrm>
          <a:prstGeom prst="rect">
            <a:avLst/>
          </a:prstGeom>
        </p:spPr>
        <p:txBody>
          <a:bodyPr vert="horz" wrap="square" lIns="123825" tIns="123825" rIns="57150" bIns="123825" rtlCol="0" anchor="t" anchorCtr="0">
            <a:spAutoFit/>
          </a:bodyPr>
          <a:lstStyle/>
          <a:p>
            <a:pPr>
              <a:lnSpc>
                <a:spcPct val="150000"/>
              </a:lnSpc>
            </a:pPr>
            <a:r>
              <a:rPr lang="en-US" sz="1606" b="1" dirty="0" err="1">
                <a:solidFill>
                  <a:schemeClr val="accent1">
                    <a:alpha val="100000"/>
                  </a:schemeClr>
                </a:solidFill>
                <a:latin typeface="Microsoft Yahei"/>
                <a:ea typeface="Microsoft Yahei"/>
                <a:cs typeface="Microsoft Yahei"/>
              </a:rPr>
              <a:t>静电防护基础知识</a:t>
            </a:r>
            <a:r>
              <a:rPr lang="en-US" sz="1606" b="1" dirty="0">
                <a:solidFill>
                  <a:schemeClr val="accent1">
                    <a:alpha val="100000"/>
                  </a:schemeClr>
                </a:solidFill>
                <a:latin typeface="Microsoft Yahei"/>
                <a:ea typeface="Microsoft Yahei"/>
                <a:cs typeface="Microsoft Yahei"/>
              </a:rPr>
              <a:t>(ESD)</a:t>
            </a:r>
            <a:r>
              <a:rPr lang="en-US" sz="1606" b="1" dirty="0" err="1">
                <a:solidFill>
                  <a:schemeClr val="accent1">
                    <a:alpha val="100000"/>
                  </a:schemeClr>
                </a:solidFill>
                <a:latin typeface="Microsoft Yahei"/>
                <a:ea typeface="Microsoft Yahei"/>
                <a:cs typeface="Microsoft Yahei"/>
              </a:rPr>
              <a:t>的重要性</a:t>
            </a:r>
            <a:r>
              <a:rPr lang="vi-VN" sz="1606" b="1" dirty="0">
                <a:solidFill>
                  <a:schemeClr val="accent1">
                    <a:alpha val="100000"/>
                  </a:schemeClr>
                </a:solidFill>
                <a:latin typeface="Microsoft Yahei"/>
                <a:ea typeface="Microsoft Yahei"/>
                <a:cs typeface="Microsoft Yahei"/>
              </a:rPr>
              <a:t>Tầm quan trọng của kiến ​​thức cơ bản về bảo vệ tĩnh điện (ESD)</a:t>
            </a:r>
            <a:endParaRPr lang="en-US" sz="1606" b="1" dirty="0">
              <a:solidFill>
                <a:schemeClr val="accent1">
                  <a:alpha val="100000"/>
                </a:schemeClr>
              </a:solidFill>
              <a:latin typeface="Microsoft Yahei"/>
              <a:ea typeface="Microsoft Yahei"/>
              <a:cs typeface="Microsoft Yahei"/>
            </a:endParaRPr>
          </a:p>
        </p:txBody>
      </p:sp>
      <p:sp>
        <p:nvSpPr>
          <p:cNvPr id="6" name="TextBox 6"/>
          <p:cNvSpPr txBox="1"/>
          <p:nvPr/>
        </p:nvSpPr>
        <p:spPr>
          <a:xfrm>
            <a:off x="4406789" y="1769156"/>
            <a:ext cx="6891292" cy="1288814"/>
          </a:xfrm>
          <a:prstGeom prst="rect">
            <a:avLst/>
          </a:prstGeom>
        </p:spPr>
        <p:txBody>
          <a:bodyPr vert="horz" wrap="square" lIns="123825" tIns="123825" rIns="57150" bIns="123825" rtlCol="0" anchor="t" anchorCtr="0">
            <a:spAutoFit/>
          </a:bodyPr>
          <a:lstStyle/>
          <a:p>
            <a:r>
              <a:rPr lang="en-US" sz="1350" dirty="0" err="1">
                <a:solidFill>
                  <a:schemeClr val="dk1">
                    <a:alpha val="100000"/>
                  </a:schemeClr>
                </a:solidFill>
                <a:latin typeface="Microsoft Yahei"/>
                <a:ea typeface="Microsoft Yahei"/>
                <a:cs typeface="Microsoft Yahei"/>
              </a:rPr>
              <a:t>通过本次培训，我们深入了解了静电防护在电子制造、半导体产业等领域中的重要性，以及静电对产品和设备可能造成的潜在危害</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Thông qua khóa đào tạo này, chúng tôi hiểu sâu hơn về tầm quan trọng của việc bảo vệ tĩnh điện trong sản xuất điện tử, công nghiệp bán dẫn và các lĩnh vực khác, cũng như những tác hại tiềm tàng mà tĩnh điện có thể gây ra cho các sản phẩm, thiết bị.</a:t>
            </a:r>
            <a:endParaRPr lang="en-US" sz="1350" dirty="0">
              <a:solidFill>
                <a:schemeClr val="dk1">
                  <a:alpha val="100000"/>
                </a:schemeClr>
              </a:solidFill>
              <a:latin typeface="Microsoft Yahei"/>
              <a:ea typeface="Microsoft Yahei"/>
              <a:cs typeface="Microsoft Yahei"/>
            </a:endParaRPr>
          </a:p>
        </p:txBody>
      </p:sp>
      <p:sp>
        <p:nvSpPr>
          <p:cNvPr id="7" name="AutoShape 7"/>
          <p:cNvSpPr/>
          <p:nvPr/>
        </p:nvSpPr>
        <p:spPr>
          <a:xfrm>
            <a:off x="-545608" y="2453663"/>
            <a:ext cx="3870955" cy="3870955"/>
          </a:xfrm>
          <a:prstGeom prst="ellipse">
            <a:avLst/>
          </a:prstGeom>
          <a:solidFill>
            <a:schemeClr val="accent2">
              <a:alpha val="100000"/>
            </a:schemeClr>
          </a:solidFill>
        </p:spPr>
        <p:txBody>
          <a:bodyPr/>
          <a:lstStyle/>
          <a:p>
            <a:endParaRPr lang="zh-TW" altLang="en-US"/>
          </a:p>
        </p:txBody>
      </p:sp>
      <p:pic>
        <p:nvPicPr>
          <p:cNvPr id="8" name="Picture 8"/>
          <p:cNvPicPr>
            <a:picLocks noChangeAspect="1"/>
          </p:cNvPicPr>
          <p:nvPr/>
        </p:nvPicPr>
        <p:blipFill>
          <a:blip r:embed="rId3">
            <a:alphaModFix/>
          </a:blip>
          <a:srcRect l="16667" r="16667"/>
          <a:stretch>
            <a:fillRect/>
          </a:stretch>
        </p:blipFill>
        <p:spPr>
          <a:xfrm>
            <a:off x="-344549" y="2654723"/>
            <a:ext cx="3468836" cy="3468836"/>
          </a:xfrm>
          <a:prstGeom prst="ellipse">
            <a:avLst/>
          </a:prstGeom>
        </p:spPr>
      </p:pic>
      <p:sp>
        <p:nvSpPr>
          <p:cNvPr id="9" name="AutoShape 9"/>
          <p:cNvSpPr/>
          <p:nvPr/>
        </p:nvSpPr>
        <p:spPr>
          <a:xfrm>
            <a:off x="3629637" y="3155196"/>
            <a:ext cx="638131" cy="638131"/>
          </a:xfrm>
          <a:prstGeom prst="ellipse">
            <a:avLst/>
          </a:prstGeom>
          <a:solidFill>
            <a:schemeClr val="accent1">
              <a:alpha val="20000"/>
            </a:schemeClr>
          </a:solidFill>
        </p:spPr>
        <p:txBody>
          <a:bodyPr/>
          <a:lstStyle/>
          <a:p>
            <a:endParaRPr lang="zh-TW" altLang="en-US"/>
          </a:p>
        </p:txBody>
      </p:sp>
      <p:sp>
        <p:nvSpPr>
          <p:cNvPr id="10" name="AutoShape 10"/>
          <p:cNvSpPr/>
          <p:nvPr/>
        </p:nvSpPr>
        <p:spPr>
          <a:xfrm>
            <a:off x="3764381" y="3289940"/>
            <a:ext cx="368642" cy="368642"/>
          </a:xfrm>
          <a:prstGeom prst="ellipse">
            <a:avLst/>
          </a:prstGeom>
          <a:solidFill>
            <a:schemeClr val="accent1">
              <a:alpha val="100000"/>
            </a:schemeClr>
          </a:solidFill>
        </p:spPr>
        <p:txBody>
          <a:bodyPr/>
          <a:lstStyle/>
          <a:p>
            <a:endParaRPr lang="zh-TW" altLang="en-US"/>
          </a:p>
        </p:txBody>
      </p:sp>
      <p:cxnSp>
        <p:nvCxnSpPr>
          <p:cNvPr id="11" name="Connector 11"/>
          <p:cNvCxnSpPr/>
          <p:nvPr/>
        </p:nvCxnSpPr>
        <p:spPr>
          <a:xfrm>
            <a:off x="3948703" y="3793327"/>
            <a:ext cx="0" cy="872548"/>
          </a:xfrm>
          <a:prstGeom prst="line">
            <a:avLst/>
          </a:prstGeom>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2" name="TextBox 12"/>
          <p:cNvSpPr txBox="1"/>
          <p:nvPr/>
        </p:nvSpPr>
        <p:spPr>
          <a:xfrm>
            <a:off x="4406789" y="2940841"/>
            <a:ext cx="6891292" cy="581313"/>
          </a:xfrm>
          <a:prstGeom prst="rect">
            <a:avLst/>
          </a:prstGeom>
        </p:spPr>
        <p:txBody>
          <a:bodyPr vert="horz" wrap="square" lIns="123825" tIns="123825" rIns="57150" bIns="123825" rtlCol="0" anchor="t" anchorCtr="0">
            <a:spAutoFit/>
          </a:bodyPr>
          <a:lstStyle/>
          <a:p>
            <a:pPr>
              <a:lnSpc>
                <a:spcPct val="150000"/>
              </a:lnSpc>
            </a:pPr>
            <a:r>
              <a:rPr lang="en-US" sz="1606" b="1" dirty="0" err="1">
                <a:solidFill>
                  <a:schemeClr val="accent1">
                    <a:alpha val="100000"/>
                  </a:schemeClr>
                </a:solidFill>
                <a:latin typeface="Microsoft Yahei"/>
                <a:ea typeface="Microsoft Yahei"/>
                <a:cs typeface="Microsoft Yahei"/>
              </a:rPr>
              <a:t>静电防护原理与方法</a:t>
            </a:r>
            <a:r>
              <a:rPr lang="vi-VN" sz="1606" b="1" dirty="0">
                <a:solidFill>
                  <a:schemeClr val="accent1">
                    <a:alpha val="100000"/>
                  </a:schemeClr>
                </a:solidFill>
                <a:latin typeface="Microsoft Yahei"/>
                <a:ea typeface="Microsoft Yahei"/>
                <a:cs typeface="Microsoft Yahei"/>
              </a:rPr>
              <a:t>Nguyên lý và phương pháp bảo vệ tĩnh điện</a:t>
            </a:r>
            <a:endParaRPr lang="en-US" sz="1606" b="1" dirty="0">
              <a:solidFill>
                <a:schemeClr val="accent1">
                  <a:alpha val="100000"/>
                </a:schemeClr>
              </a:solidFill>
              <a:latin typeface="Microsoft Yahei"/>
              <a:ea typeface="Microsoft Yahei"/>
              <a:cs typeface="Microsoft Yahei"/>
            </a:endParaRPr>
          </a:p>
        </p:txBody>
      </p:sp>
      <p:sp>
        <p:nvSpPr>
          <p:cNvPr id="13" name="TextBox 13"/>
          <p:cNvSpPr txBox="1"/>
          <p:nvPr/>
        </p:nvSpPr>
        <p:spPr>
          <a:xfrm>
            <a:off x="4406789" y="3489481"/>
            <a:ext cx="6891292" cy="1288814"/>
          </a:xfrm>
          <a:prstGeom prst="rect">
            <a:avLst/>
          </a:prstGeom>
        </p:spPr>
        <p:txBody>
          <a:bodyPr vert="horz" wrap="square" lIns="123825" tIns="123825" rIns="57150" bIns="123825" rtlCol="0" anchor="t" anchorCtr="0">
            <a:spAutoFit/>
          </a:bodyPr>
          <a:lstStyle/>
          <a:p>
            <a:r>
              <a:rPr lang="en-US" sz="1350" dirty="0" err="1">
                <a:solidFill>
                  <a:schemeClr val="dk1">
                    <a:alpha val="100000"/>
                  </a:schemeClr>
                </a:solidFill>
                <a:latin typeface="Microsoft Yahei"/>
                <a:ea typeface="Microsoft Yahei"/>
                <a:cs typeface="Microsoft Yahei"/>
              </a:rPr>
              <a:t>我们学习了静电的产生、积累和放电原理，以及如何通过接地、使用防静电材料、控制环境湿度等方法来有效防止静电危害</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Chúng tôi đã tìm hiểu các nguyên lý tạo, tích tụ và phóng tĩnh điện cũng như cách ngăn chặn hiệu quả các nguy cơ tĩnh điện thông qua nối đất, sử dụng vật liệu chống tĩnh điện và kiểm soát độ ẩm môi trường.</a:t>
            </a:r>
            <a:endParaRPr lang="en-US" sz="1350" dirty="0">
              <a:solidFill>
                <a:schemeClr val="dk1">
                  <a:alpha val="100000"/>
                </a:schemeClr>
              </a:solidFill>
              <a:latin typeface="Microsoft Yahei"/>
              <a:ea typeface="Microsoft Yahei"/>
              <a:cs typeface="Microsoft Yahei"/>
            </a:endParaRPr>
          </a:p>
        </p:txBody>
      </p:sp>
      <p:sp>
        <p:nvSpPr>
          <p:cNvPr id="14" name="AutoShape 14"/>
          <p:cNvSpPr/>
          <p:nvPr/>
        </p:nvSpPr>
        <p:spPr>
          <a:xfrm>
            <a:off x="3629637" y="4875521"/>
            <a:ext cx="638131" cy="638131"/>
          </a:xfrm>
          <a:prstGeom prst="ellipse">
            <a:avLst/>
          </a:prstGeom>
          <a:solidFill>
            <a:schemeClr val="accent1">
              <a:alpha val="20000"/>
            </a:schemeClr>
          </a:solidFill>
        </p:spPr>
        <p:txBody>
          <a:bodyPr/>
          <a:lstStyle/>
          <a:p>
            <a:endParaRPr lang="zh-TW" altLang="en-US"/>
          </a:p>
        </p:txBody>
      </p:sp>
      <p:sp>
        <p:nvSpPr>
          <p:cNvPr id="15" name="AutoShape 15"/>
          <p:cNvSpPr/>
          <p:nvPr/>
        </p:nvSpPr>
        <p:spPr>
          <a:xfrm>
            <a:off x="3764381" y="5010265"/>
            <a:ext cx="368642" cy="368642"/>
          </a:xfrm>
          <a:prstGeom prst="ellipse">
            <a:avLst/>
          </a:prstGeom>
          <a:solidFill>
            <a:schemeClr val="accent1">
              <a:alpha val="100000"/>
            </a:schemeClr>
          </a:solidFill>
        </p:spPr>
        <p:txBody>
          <a:bodyPr/>
          <a:lstStyle/>
          <a:p>
            <a:endParaRPr lang="zh-TW" altLang="en-US"/>
          </a:p>
        </p:txBody>
      </p:sp>
      <p:cxnSp>
        <p:nvCxnSpPr>
          <p:cNvPr id="16" name="Connector 16"/>
          <p:cNvCxnSpPr/>
          <p:nvPr/>
        </p:nvCxnSpPr>
        <p:spPr>
          <a:xfrm>
            <a:off x="3948703" y="5513651"/>
            <a:ext cx="0" cy="872548"/>
          </a:xfrm>
          <a:prstGeom prst="line">
            <a:avLst/>
          </a:prstGeom>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7" name="TextBox 17"/>
          <p:cNvSpPr txBox="1"/>
          <p:nvPr/>
        </p:nvSpPr>
        <p:spPr>
          <a:xfrm>
            <a:off x="4406789" y="4661166"/>
            <a:ext cx="6891292" cy="581313"/>
          </a:xfrm>
          <a:prstGeom prst="rect">
            <a:avLst/>
          </a:prstGeom>
        </p:spPr>
        <p:txBody>
          <a:bodyPr vert="horz" wrap="square" lIns="123825" tIns="123825" rIns="57150" bIns="123825" rtlCol="0" anchor="t" anchorCtr="0">
            <a:spAutoFit/>
          </a:bodyPr>
          <a:lstStyle/>
          <a:p>
            <a:pPr>
              <a:lnSpc>
                <a:spcPct val="150000"/>
              </a:lnSpc>
            </a:pPr>
            <a:r>
              <a:rPr lang="en-US" sz="1606" b="1" dirty="0" err="1">
                <a:solidFill>
                  <a:schemeClr val="accent1">
                    <a:alpha val="100000"/>
                  </a:schemeClr>
                </a:solidFill>
                <a:latin typeface="Microsoft Yahei"/>
                <a:ea typeface="Microsoft Yahei"/>
                <a:cs typeface="Microsoft Yahei"/>
              </a:rPr>
              <a:t>实际操作与案例分析</a:t>
            </a:r>
            <a:r>
              <a:rPr lang="vi-VN" sz="1606" b="1" dirty="0">
                <a:solidFill>
                  <a:schemeClr val="accent1">
                    <a:alpha val="100000"/>
                  </a:schemeClr>
                </a:solidFill>
                <a:latin typeface="Microsoft Yahei"/>
                <a:ea typeface="Microsoft Yahei"/>
                <a:cs typeface="Microsoft Yahei"/>
              </a:rPr>
              <a:t>Hoạt động thực tế và phân tích trường hợp</a:t>
            </a:r>
            <a:endParaRPr lang="en-US" sz="1606" b="1" dirty="0">
              <a:solidFill>
                <a:schemeClr val="accent1">
                  <a:alpha val="100000"/>
                </a:schemeClr>
              </a:solidFill>
              <a:latin typeface="Microsoft Yahei"/>
              <a:ea typeface="Microsoft Yahei"/>
              <a:cs typeface="Microsoft Yahei"/>
            </a:endParaRPr>
          </a:p>
        </p:txBody>
      </p:sp>
      <p:sp>
        <p:nvSpPr>
          <p:cNvPr id="18" name="TextBox 18"/>
          <p:cNvSpPr txBox="1"/>
          <p:nvPr/>
        </p:nvSpPr>
        <p:spPr>
          <a:xfrm>
            <a:off x="4406789" y="5209806"/>
            <a:ext cx="6891292" cy="1463414"/>
          </a:xfrm>
          <a:prstGeom prst="rect">
            <a:avLst/>
          </a:prstGeom>
        </p:spPr>
        <p:txBody>
          <a:bodyPr vert="horz" wrap="square" lIns="123825" tIns="123825" rIns="57150" bIns="123825" rtlCol="0" anchor="t" anchorCtr="0">
            <a:spAutoFit/>
          </a:bodyPr>
          <a:lstStyle/>
          <a:p>
            <a:pPr>
              <a:lnSpc>
                <a:spcPct val="150000"/>
              </a:lnSpc>
            </a:pPr>
            <a:r>
              <a:rPr lang="en-US" sz="1350" dirty="0" err="1">
                <a:solidFill>
                  <a:schemeClr val="dk1">
                    <a:alpha val="100000"/>
                  </a:schemeClr>
                </a:solidFill>
                <a:latin typeface="Microsoft Yahei"/>
                <a:ea typeface="Microsoft Yahei"/>
                <a:cs typeface="Microsoft Yahei"/>
              </a:rPr>
              <a:t>通过现场演示和案例分析，我们掌握了正确的静电防护操作方法和处理静电事件的应急措施</a:t>
            </a:r>
            <a:r>
              <a:rPr lang="en-US" sz="1350" dirty="0">
                <a:solidFill>
                  <a:schemeClr val="dk1">
                    <a:alpha val="100000"/>
                  </a:schemeClr>
                </a:solidFill>
                <a:latin typeface="Microsoft Yahei"/>
                <a:ea typeface="Microsoft Yahei"/>
                <a:cs typeface="Microsoft Yahei"/>
              </a:rPr>
              <a:t>。</a:t>
            </a:r>
            <a:r>
              <a:rPr lang="vi-VN" sz="1350" dirty="0">
                <a:solidFill>
                  <a:schemeClr val="dk1">
                    <a:alpha val="100000"/>
                  </a:schemeClr>
                </a:solidFill>
                <a:latin typeface="Microsoft Yahei"/>
                <a:ea typeface="Microsoft Yahei"/>
                <a:cs typeface="Microsoft Yahei"/>
              </a:rPr>
              <a:t>Thông qua các cuộc trình diễn và phân tích trường hợp tại chỗ, chúng tôi đã nắm vững các phương pháp vận hành bảo vệ tĩnh điện chính xác và các biện pháp khẩn cấp để xử lý các sự cố tĩnh điện.</a:t>
            </a:r>
            <a:endParaRPr lang="en-US" sz="1350" dirty="0">
              <a:solidFill>
                <a:schemeClr val="dk1">
                  <a:alpha val="100000"/>
                </a:schemeClr>
              </a:solidFill>
              <a:latin typeface="Microsoft Yahei"/>
              <a:ea typeface="Microsoft Yahei"/>
              <a:cs typeface="Microsoft Yahei"/>
            </a:endParaRPr>
          </a:p>
        </p:txBody>
      </p:sp>
      <p:grpSp>
        <p:nvGrpSpPr>
          <p:cNvPr id="19" name="Group 19"/>
          <p:cNvGrpSpPr/>
          <p:nvPr/>
        </p:nvGrpSpPr>
        <p:grpSpPr>
          <a:xfrm>
            <a:off x="454963" y="93878"/>
            <a:ext cx="10641129" cy="834203"/>
            <a:chOff x="454963" y="93878"/>
            <a:chExt cx="10641129" cy="834203"/>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0" name="TextBox 40"/>
            <p:cNvSpPr txBox="1"/>
            <p:nvPr/>
          </p:nvSpPr>
          <p:spPr>
            <a:xfrm>
              <a:off x="1094842" y="93878"/>
              <a:ext cx="10001250" cy="834203"/>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本次培训总结Tóm</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tắt</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khóa</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đào</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tạo</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này</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574882" y="1165346"/>
            <a:ext cx="5016408" cy="5733525"/>
          </a:xfrm>
          <a:prstGeom prst="parallelogram">
            <a:avLst/>
          </a:prstGeom>
          <a:solidFill>
            <a:schemeClr val="accent2">
              <a:alpha val="100000"/>
            </a:schemeClr>
          </a:solidFill>
        </p:spPr>
        <p:txBody>
          <a:bodyPr/>
          <a:lstStyle/>
          <a:p>
            <a:endParaRPr lang="zh-TW" altLang="en-US"/>
          </a:p>
        </p:txBody>
      </p:sp>
      <p:pic>
        <p:nvPicPr>
          <p:cNvPr id="3" name="Picture 3"/>
          <p:cNvPicPr>
            <a:picLocks noChangeAspect="1"/>
          </p:cNvPicPr>
          <p:nvPr/>
        </p:nvPicPr>
        <p:blipFill>
          <a:blip r:embed="rId3">
            <a:alphaModFix amt="70000"/>
          </a:blip>
          <a:srcRect l="25000" r="25000"/>
          <a:stretch>
            <a:fillRect/>
          </a:stretch>
        </p:blipFill>
        <p:spPr>
          <a:xfrm>
            <a:off x="161995" y="1165346"/>
            <a:ext cx="4300144" cy="5733525"/>
          </a:xfrm>
          <a:prstGeom prst="parallelogram">
            <a:avLst/>
          </a:prstGeom>
        </p:spPr>
      </p:pic>
      <p:sp>
        <p:nvSpPr>
          <p:cNvPr id="4" name="TextBox 4"/>
          <p:cNvSpPr txBox="1"/>
          <p:nvPr/>
        </p:nvSpPr>
        <p:spPr>
          <a:xfrm>
            <a:off x="5222773" y="996871"/>
            <a:ext cx="6288526" cy="965649"/>
          </a:xfrm>
          <a:prstGeom prst="rect">
            <a:avLst/>
          </a:prstGeom>
        </p:spPr>
        <p:txBody>
          <a:bodyPr vert="horz" wrap="square" lIns="123825" tIns="123825" rIns="57150" bIns="123825" rtlCol="0" anchor="t" anchorCtr="0">
            <a:spAutoFit/>
          </a:bodyPr>
          <a:lstStyle/>
          <a:p>
            <a:r>
              <a:rPr lang="en-US" sz="2325" b="1" dirty="0" err="1">
                <a:solidFill>
                  <a:schemeClr val="accent1">
                    <a:alpha val="100000"/>
                  </a:schemeClr>
                </a:solidFill>
                <a:latin typeface="Microsoft Yahei"/>
                <a:ea typeface="Microsoft Yahei"/>
                <a:cs typeface="Microsoft Yahei"/>
              </a:rPr>
              <a:t>智能化静电防护系统Hệ</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thống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bảo</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vệ</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thông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minh</a:t>
            </a:r>
            <a:endParaRPr lang="en-US" sz="2325" b="1" dirty="0">
              <a:solidFill>
                <a:schemeClr val="accent1">
                  <a:alpha val="100000"/>
                </a:schemeClr>
              </a:solidFill>
              <a:latin typeface="Microsoft Yahei"/>
              <a:ea typeface="Microsoft Yahei"/>
              <a:cs typeface="Microsoft Yahei"/>
            </a:endParaRPr>
          </a:p>
        </p:txBody>
      </p:sp>
      <p:sp>
        <p:nvSpPr>
          <p:cNvPr id="5" name="AutoShape 5"/>
          <p:cNvSpPr/>
          <p:nvPr/>
        </p:nvSpPr>
        <p:spPr>
          <a:xfrm>
            <a:off x="3908867" y="1360418"/>
            <a:ext cx="701468" cy="550104"/>
          </a:xfrm>
          <a:prstGeom prst="rect">
            <a:avLst/>
          </a:prstGeom>
          <a:solidFill>
            <a:schemeClr val="accent2">
              <a:alpha val="100000"/>
            </a:schemeClr>
          </a:solidFill>
        </p:spPr>
        <p:txBody>
          <a:bodyPr/>
          <a:lstStyle/>
          <a:p>
            <a:endParaRPr lang="zh-TW" altLang="en-US"/>
          </a:p>
        </p:txBody>
      </p:sp>
      <p:sp>
        <p:nvSpPr>
          <p:cNvPr id="6" name="AutoShape 6"/>
          <p:cNvSpPr/>
          <p:nvPr/>
        </p:nvSpPr>
        <p:spPr>
          <a:xfrm>
            <a:off x="4351619" y="1360418"/>
            <a:ext cx="550104" cy="550104"/>
          </a:xfrm>
          <a:prstGeom prst="ellipse">
            <a:avLst/>
          </a:prstGeom>
          <a:solidFill>
            <a:schemeClr val="accent2">
              <a:alpha val="100000"/>
            </a:schemeClr>
          </a:solidFill>
        </p:spPr>
        <p:txBody>
          <a:bodyPr/>
          <a:lstStyle/>
          <a:p>
            <a:endParaRPr lang="zh-TW" altLang="en-US"/>
          </a:p>
        </p:txBody>
      </p:sp>
      <p:sp>
        <p:nvSpPr>
          <p:cNvPr id="7" name="AutoShape 7"/>
          <p:cNvSpPr/>
          <p:nvPr/>
        </p:nvSpPr>
        <p:spPr>
          <a:xfrm>
            <a:off x="3633815" y="1360418"/>
            <a:ext cx="550104" cy="550104"/>
          </a:xfrm>
          <a:prstGeom prst="ellipse">
            <a:avLst/>
          </a:prstGeom>
          <a:solidFill>
            <a:schemeClr val="accent2">
              <a:alpha val="100000"/>
            </a:schemeClr>
          </a:solidFill>
        </p:spPr>
        <p:txBody>
          <a:bodyPr/>
          <a:lstStyle/>
          <a:p>
            <a:endParaRPr lang="zh-TW" altLang="en-US"/>
          </a:p>
        </p:txBody>
      </p:sp>
      <p:sp>
        <p:nvSpPr>
          <p:cNvPr id="8" name="TextBox 8"/>
          <p:cNvSpPr txBox="1"/>
          <p:nvPr/>
        </p:nvSpPr>
        <p:spPr>
          <a:xfrm>
            <a:off x="3810637" y="1233134"/>
            <a:ext cx="799698"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alpha val="100000"/>
                  </a:srgbClr>
                </a:solidFill>
                <a:latin typeface="Microsoft Yahei"/>
                <a:ea typeface="Microsoft Yahei"/>
                <a:cs typeface="Microsoft Yahei"/>
              </a:rPr>
              <a:t>01</a:t>
            </a:r>
          </a:p>
        </p:txBody>
      </p:sp>
      <p:sp>
        <p:nvSpPr>
          <p:cNvPr id="9" name="TextBox 9"/>
          <p:cNvSpPr txBox="1"/>
          <p:nvPr/>
        </p:nvSpPr>
        <p:spPr>
          <a:xfrm>
            <a:off x="5272221" y="1692114"/>
            <a:ext cx="6757784" cy="1635063"/>
          </a:xfrm>
          <a:prstGeom prst="rect">
            <a:avLst/>
          </a:prstGeom>
        </p:spPr>
        <p:txBody>
          <a:bodyPr vert="horz" wrap="square" lIns="123825" tIns="123825" rIns="57150" bIns="123825" rtlCol="0" anchor="t" anchorCtr="0">
            <a:spAutoFit/>
          </a:bodyPr>
          <a:lstStyle/>
          <a:p>
            <a:r>
              <a:rPr lang="en-US" sz="1500" dirty="0" err="1">
                <a:solidFill>
                  <a:schemeClr val="dk1">
                    <a:alpha val="100000"/>
                  </a:schemeClr>
                </a:solidFill>
                <a:latin typeface="Microsoft Yahei"/>
                <a:ea typeface="Microsoft Yahei"/>
                <a:cs typeface="Microsoft Yahei"/>
              </a:rPr>
              <a:t>随着物联网和人工智能技术的发展，未来可能出现更加智能化的静电防护系统，能够实时监测静电状况并自动采取防护措施</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Với sự phát triển của Internet of Things và công nghệ trí tuệ nhân tạo, các hệ thống bảo vệ tĩnh điện thông minh hơn có thể xuất hiện trong tương lai, có thể theo dõi tình trạng tĩnh điện trong thời gian thực và tự động thực hiện các biện pháp bảo vệ.</a:t>
            </a:r>
            <a:endParaRPr lang="en-US" sz="1500" dirty="0">
              <a:solidFill>
                <a:schemeClr val="dk1">
                  <a:alpha val="100000"/>
                </a:schemeClr>
              </a:solidFill>
              <a:latin typeface="Microsoft Yahei"/>
              <a:ea typeface="Microsoft Yahei"/>
              <a:cs typeface="Microsoft Yahei"/>
            </a:endParaRPr>
          </a:p>
        </p:txBody>
      </p:sp>
      <p:sp>
        <p:nvSpPr>
          <p:cNvPr id="10" name="TextBox 10"/>
          <p:cNvSpPr txBox="1"/>
          <p:nvPr/>
        </p:nvSpPr>
        <p:spPr>
          <a:xfrm>
            <a:off x="4832636" y="3124200"/>
            <a:ext cx="6288526" cy="965649"/>
          </a:xfrm>
          <a:prstGeom prst="rect">
            <a:avLst/>
          </a:prstGeom>
        </p:spPr>
        <p:txBody>
          <a:bodyPr vert="horz" wrap="square" lIns="123825" tIns="123825" rIns="57150" bIns="123825" rtlCol="0" anchor="t" anchorCtr="0">
            <a:spAutoFit/>
          </a:bodyPr>
          <a:lstStyle/>
          <a:p>
            <a:r>
              <a:rPr lang="en-US" sz="2325" b="1" dirty="0" err="1">
                <a:solidFill>
                  <a:schemeClr val="accent1">
                    <a:alpha val="100000"/>
                  </a:schemeClr>
                </a:solidFill>
                <a:latin typeface="Microsoft Yahei"/>
                <a:ea typeface="Microsoft Yahei"/>
                <a:cs typeface="Microsoft Yahei"/>
              </a:rPr>
              <a:t>新型防静电材料研发Nghiên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cứu</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và</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phát</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triển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vật</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liệu</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chống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mới</a:t>
            </a:r>
            <a:endParaRPr lang="en-US" sz="2325" b="1" dirty="0">
              <a:solidFill>
                <a:schemeClr val="accent1">
                  <a:alpha val="100000"/>
                </a:schemeClr>
              </a:solidFill>
              <a:latin typeface="Microsoft Yahei"/>
              <a:ea typeface="Microsoft Yahei"/>
              <a:cs typeface="Microsoft Yahei"/>
            </a:endParaRPr>
          </a:p>
        </p:txBody>
      </p:sp>
      <p:sp>
        <p:nvSpPr>
          <p:cNvPr id="11" name="AutoShape 11"/>
          <p:cNvSpPr/>
          <p:nvPr/>
        </p:nvSpPr>
        <p:spPr>
          <a:xfrm>
            <a:off x="3469283" y="3099207"/>
            <a:ext cx="701468" cy="550104"/>
          </a:xfrm>
          <a:prstGeom prst="rect">
            <a:avLst/>
          </a:prstGeom>
          <a:solidFill>
            <a:schemeClr val="accent2">
              <a:alpha val="100000"/>
            </a:schemeClr>
          </a:solidFill>
        </p:spPr>
        <p:txBody>
          <a:bodyPr/>
          <a:lstStyle/>
          <a:p>
            <a:endParaRPr lang="zh-TW" altLang="en-US"/>
          </a:p>
        </p:txBody>
      </p:sp>
      <p:sp>
        <p:nvSpPr>
          <p:cNvPr id="12" name="AutoShape 12"/>
          <p:cNvSpPr/>
          <p:nvPr/>
        </p:nvSpPr>
        <p:spPr>
          <a:xfrm>
            <a:off x="3912035" y="3099207"/>
            <a:ext cx="550104" cy="550104"/>
          </a:xfrm>
          <a:prstGeom prst="ellipse">
            <a:avLst/>
          </a:prstGeom>
          <a:solidFill>
            <a:schemeClr val="accent2">
              <a:alpha val="100000"/>
            </a:schemeClr>
          </a:solidFill>
        </p:spPr>
        <p:txBody>
          <a:bodyPr/>
          <a:lstStyle/>
          <a:p>
            <a:endParaRPr lang="zh-TW" altLang="en-US"/>
          </a:p>
        </p:txBody>
      </p:sp>
      <p:sp>
        <p:nvSpPr>
          <p:cNvPr id="13" name="AutoShape 13"/>
          <p:cNvSpPr/>
          <p:nvPr/>
        </p:nvSpPr>
        <p:spPr>
          <a:xfrm>
            <a:off x="3194231" y="3099207"/>
            <a:ext cx="550104" cy="550104"/>
          </a:xfrm>
          <a:prstGeom prst="ellipse">
            <a:avLst/>
          </a:prstGeom>
          <a:solidFill>
            <a:schemeClr val="accent2">
              <a:alpha val="100000"/>
            </a:schemeClr>
          </a:solidFill>
        </p:spPr>
        <p:txBody>
          <a:bodyPr/>
          <a:lstStyle/>
          <a:p>
            <a:endParaRPr lang="zh-TW" altLang="en-US"/>
          </a:p>
        </p:txBody>
      </p:sp>
      <p:sp>
        <p:nvSpPr>
          <p:cNvPr id="14" name="TextBox 14"/>
          <p:cNvSpPr txBox="1"/>
          <p:nvPr/>
        </p:nvSpPr>
        <p:spPr>
          <a:xfrm>
            <a:off x="3249042" y="2971923"/>
            <a:ext cx="1102577"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alpha val="100000"/>
                  </a:srgbClr>
                </a:solidFill>
                <a:latin typeface="Microsoft Yahei"/>
                <a:ea typeface="Microsoft Yahei"/>
                <a:cs typeface="Microsoft Yahei"/>
              </a:rPr>
              <a:t>02</a:t>
            </a:r>
          </a:p>
        </p:txBody>
      </p:sp>
      <p:sp>
        <p:nvSpPr>
          <p:cNvPr id="15" name="TextBox 15"/>
          <p:cNvSpPr txBox="1"/>
          <p:nvPr/>
        </p:nvSpPr>
        <p:spPr>
          <a:xfrm>
            <a:off x="4495800" y="3853569"/>
            <a:ext cx="7197369" cy="1404231"/>
          </a:xfrm>
          <a:prstGeom prst="rect">
            <a:avLst/>
          </a:prstGeom>
        </p:spPr>
        <p:txBody>
          <a:bodyPr vert="horz" wrap="square" lIns="123825" tIns="123825" rIns="57150" bIns="123825" rtlCol="0" anchor="t" anchorCtr="0">
            <a:spAutoFit/>
          </a:bodyPr>
          <a:lstStyle/>
          <a:p>
            <a:r>
              <a:rPr lang="en-US" sz="1500" dirty="0" err="1">
                <a:solidFill>
                  <a:schemeClr val="dk1">
                    <a:alpha val="100000"/>
                  </a:schemeClr>
                </a:solidFill>
                <a:latin typeface="Microsoft Yahei"/>
                <a:ea typeface="Microsoft Yahei"/>
                <a:cs typeface="Microsoft Yahei"/>
              </a:rPr>
              <a:t>随着材料科学的不断进步，未来有望研发出性能更优异、成本更低的防静电材料，提高静电防护的效果和便利性</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Với sự tiến bộ không ngừng của khoa học vật liệu, các vật liệu chống tĩnh điện với hiệu suất tốt hơn và giá thành thấp hơn dự kiến ​​sẽ được phát triển trong tương lai để nâng cao hiệu quả và sự tiện lợi của việc bảo vệ tĩnh điện.</a:t>
            </a:r>
            <a:endParaRPr lang="en-US" sz="1500" dirty="0">
              <a:solidFill>
                <a:schemeClr val="dk1">
                  <a:alpha val="100000"/>
                </a:schemeClr>
              </a:solidFill>
              <a:latin typeface="Microsoft Yahei"/>
              <a:ea typeface="Microsoft Yahei"/>
              <a:cs typeface="Microsoft Yahei"/>
            </a:endParaRPr>
          </a:p>
        </p:txBody>
      </p:sp>
      <p:sp>
        <p:nvSpPr>
          <p:cNvPr id="16" name="TextBox 16"/>
          <p:cNvSpPr txBox="1"/>
          <p:nvPr/>
        </p:nvSpPr>
        <p:spPr>
          <a:xfrm>
            <a:off x="4431562" y="4977951"/>
            <a:ext cx="6288526" cy="965649"/>
          </a:xfrm>
          <a:prstGeom prst="rect">
            <a:avLst/>
          </a:prstGeom>
        </p:spPr>
        <p:txBody>
          <a:bodyPr vert="horz" wrap="square" lIns="123825" tIns="123825" rIns="57150" bIns="123825" rtlCol="0" anchor="t" anchorCtr="0">
            <a:spAutoFit/>
          </a:bodyPr>
          <a:lstStyle/>
          <a:p>
            <a:r>
              <a:rPr lang="en-US" sz="2325" b="1" dirty="0" err="1">
                <a:solidFill>
                  <a:schemeClr val="accent1">
                    <a:alpha val="100000"/>
                  </a:schemeClr>
                </a:solidFill>
                <a:latin typeface="Microsoft Yahei"/>
                <a:ea typeface="Microsoft Yahei"/>
                <a:cs typeface="Microsoft Yahei"/>
              </a:rPr>
              <a:t>静电防护标准与法规的完善Cải</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thiện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các</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tiêu</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chuẩn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và</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quy</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định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về</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bảo</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vệ</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endParaRPr lang="en-US" sz="2325" b="1" dirty="0">
              <a:solidFill>
                <a:schemeClr val="accent1">
                  <a:alpha val="100000"/>
                </a:schemeClr>
              </a:solidFill>
              <a:latin typeface="Microsoft Yahei"/>
              <a:ea typeface="Microsoft Yahei"/>
              <a:cs typeface="Microsoft Yahei"/>
            </a:endParaRPr>
          </a:p>
        </p:txBody>
      </p:sp>
      <p:sp>
        <p:nvSpPr>
          <p:cNvPr id="17" name="AutoShape 17"/>
          <p:cNvSpPr/>
          <p:nvPr/>
        </p:nvSpPr>
        <p:spPr>
          <a:xfrm>
            <a:off x="3068208" y="4837996"/>
            <a:ext cx="701468" cy="550104"/>
          </a:xfrm>
          <a:prstGeom prst="rect">
            <a:avLst/>
          </a:prstGeom>
          <a:solidFill>
            <a:schemeClr val="accent2">
              <a:alpha val="100000"/>
            </a:schemeClr>
          </a:solidFill>
        </p:spPr>
        <p:txBody>
          <a:bodyPr/>
          <a:lstStyle/>
          <a:p>
            <a:endParaRPr lang="zh-TW" altLang="en-US"/>
          </a:p>
        </p:txBody>
      </p:sp>
      <p:sp>
        <p:nvSpPr>
          <p:cNvPr id="18" name="AutoShape 18"/>
          <p:cNvSpPr/>
          <p:nvPr/>
        </p:nvSpPr>
        <p:spPr>
          <a:xfrm>
            <a:off x="3510960" y="4837996"/>
            <a:ext cx="550104" cy="550104"/>
          </a:xfrm>
          <a:prstGeom prst="ellipse">
            <a:avLst/>
          </a:prstGeom>
          <a:solidFill>
            <a:schemeClr val="accent2">
              <a:alpha val="100000"/>
            </a:schemeClr>
          </a:solidFill>
        </p:spPr>
        <p:txBody>
          <a:bodyPr/>
          <a:lstStyle/>
          <a:p>
            <a:endParaRPr lang="zh-TW" altLang="en-US"/>
          </a:p>
        </p:txBody>
      </p:sp>
      <p:sp>
        <p:nvSpPr>
          <p:cNvPr id="19" name="AutoShape 19"/>
          <p:cNvSpPr/>
          <p:nvPr/>
        </p:nvSpPr>
        <p:spPr>
          <a:xfrm>
            <a:off x="2793156" y="4837996"/>
            <a:ext cx="550104" cy="550104"/>
          </a:xfrm>
          <a:prstGeom prst="ellipse">
            <a:avLst/>
          </a:prstGeom>
          <a:solidFill>
            <a:schemeClr val="accent2">
              <a:alpha val="100000"/>
            </a:schemeClr>
          </a:solidFill>
        </p:spPr>
        <p:txBody>
          <a:bodyPr/>
          <a:lstStyle/>
          <a:p>
            <a:endParaRPr lang="zh-TW" altLang="en-US"/>
          </a:p>
        </p:txBody>
      </p:sp>
      <p:sp>
        <p:nvSpPr>
          <p:cNvPr id="20" name="TextBox 20"/>
          <p:cNvSpPr txBox="1"/>
          <p:nvPr/>
        </p:nvSpPr>
        <p:spPr>
          <a:xfrm>
            <a:off x="2878500" y="4710712"/>
            <a:ext cx="1115711"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alpha val="100000"/>
                  </a:srgbClr>
                </a:solidFill>
                <a:latin typeface="Microsoft Yahei"/>
                <a:ea typeface="Microsoft Yahei"/>
                <a:cs typeface="Microsoft Yahei"/>
              </a:rPr>
              <a:t>03</a:t>
            </a:r>
          </a:p>
        </p:txBody>
      </p:sp>
      <p:sp>
        <p:nvSpPr>
          <p:cNvPr id="21" name="TextBox 21"/>
          <p:cNvSpPr txBox="1"/>
          <p:nvPr/>
        </p:nvSpPr>
        <p:spPr>
          <a:xfrm>
            <a:off x="4431562" y="5760802"/>
            <a:ext cx="7760438" cy="1173398"/>
          </a:xfrm>
          <a:prstGeom prst="rect">
            <a:avLst/>
          </a:prstGeom>
        </p:spPr>
        <p:txBody>
          <a:bodyPr vert="horz" wrap="square" lIns="123825" tIns="123825" rIns="57150" bIns="123825" rtlCol="0" anchor="t" anchorCtr="0">
            <a:spAutoFit/>
          </a:bodyPr>
          <a:lstStyle/>
          <a:p>
            <a:r>
              <a:rPr lang="en-US" sz="1500" dirty="0" err="1">
                <a:solidFill>
                  <a:schemeClr val="dk1">
                    <a:alpha val="100000"/>
                  </a:schemeClr>
                </a:solidFill>
                <a:latin typeface="Microsoft Yahei"/>
                <a:ea typeface="Microsoft Yahei"/>
                <a:cs typeface="Microsoft Yahei"/>
              </a:rPr>
              <a:t>随着静电防护领域的不断发展，相关标准和法规也将不断完善，推动静电防护工作的规范化和普及化</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Khi lĩnh vực bảo vệ tĩnh điện tiếp tục phát triển, các tiêu chuẩn và quy định liên quan sẽ tiếp tục được cải thiện, thúc đẩy việc tiêu chuẩn hóa và phổ biến công việc bảo vệ tĩnh điện.</a:t>
            </a:r>
            <a:endParaRPr lang="en-US" sz="1500" dirty="0">
              <a:solidFill>
                <a:schemeClr val="dk1">
                  <a:alpha val="100000"/>
                </a:schemeClr>
              </a:solidFill>
              <a:latin typeface="Microsoft Yahei"/>
              <a:ea typeface="Microsoft Yahei"/>
              <a:cs typeface="Microsoft Yahei"/>
            </a:endParaRPr>
          </a:p>
        </p:txBody>
      </p:sp>
      <p:grpSp>
        <p:nvGrpSpPr>
          <p:cNvPr id="22" name="Group 22"/>
          <p:cNvGrpSpPr/>
          <p:nvPr/>
        </p:nvGrpSpPr>
        <p:grpSpPr>
          <a:xfrm>
            <a:off x="454963" y="93878"/>
            <a:ext cx="11737037" cy="1173398"/>
            <a:chOff x="454963" y="93878"/>
            <a:chExt cx="11737037" cy="1173398"/>
          </a:xfrm>
        </p:grpSpPr>
        <p:sp>
          <p:nvSpPr>
            <p:cNvPr id="23" name="AutoShape 23"/>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4" name="AutoShape 24"/>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5" name="AutoShape 25"/>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6" name="AutoShape 26"/>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7" name="AutoShape 27"/>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8" name="AutoShape 28"/>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9" name="AutoShape 29"/>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30" name="AutoShape 30"/>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31" name="AutoShape 31"/>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32" name="AutoShape 32"/>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3" name="AutoShape 33"/>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4" name="AutoShape 34"/>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5" name="AutoShape 35"/>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6" name="AutoShape 36"/>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7" name="AutoShape 37"/>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8" name="AutoShape 38"/>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9" name="AutoShape 39"/>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40" name="AutoShape 40"/>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41" name="AutoShape 41"/>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42" name="AutoShape 42"/>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3" name="TextBox 43"/>
            <p:cNvSpPr txBox="1"/>
            <p:nvPr/>
          </p:nvSpPr>
          <p:spPr>
            <a:xfrm>
              <a:off x="1094842" y="93878"/>
              <a:ext cx="11097158" cy="1173398"/>
            </a:xfrm>
            <a:prstGeom prst="rect">
              <a:avLst/>
            </a:prstGeom>
          </p:spPr>
          <p:txBody>
            <a:bodyPr vert="horz" wrap="square" lIns="123825" tIns="123825" rIns="57150" bIns="123825" rtlCol="0" anchor="t" anchorCtr="0">
              <a:spAutoFit/>
            </a:bodyPr>
            <a:lstStyle/>
            <a:p>
              <a:r>
                <a:rPr lang="en-US" sz="3000" b="1" dirty="0" err="1">
                  <a:solidFill>
                    <a:schemeClr val="accent1">
                      <a:alpha val="100000"/>
                    </a:schemeClr>
                  </a:solidFill>
                  <a:latin typeface="Microsoft Yahei"/>
                  <a:ea typeface="Microsoft Yahei"/>
                  <a:cs typeface="Microsoft Yahei"/>
                </a:rPr>
                <a:t>未来发展趋势预测</a:t>
              </a:r>
              <a:r>
                <a:rPr lang="vi-VN" sz="3000" b="1" dirty="0">
                  <a:solidFill>
                    <a:schemeClr val="accent1">
                      <a:alpha val="100000"/>
                    </a:schemeClr>
                  </a:solidFill>
                  <a:latin typeface="Microsoft Yahei"/>
                  <a:ea typeface="Microsoft Yahei"/>
                  <a:cs typeface="Microsoft Yahei"/>
                </a:rPr>
                <a:t>Dự báo xu hướng phát triển trong tương lai</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905460" y="3116804"/>
            <a:ext cx="5981740" cy="1649581"/>
            <a:chOff x="5905460" y="3116804"/>
            <a:chExt cx="5981740" cy="1649581"/>
          </a:xfrm>
        </p:grpSpPr>
        <p:sp>
          <p:nvSpPr>
            <p:cNvPr id="3" name="TextBox 3"/>
            <p:cNvSpPr txBox="1"/>
            <p:nvPr/>
          </p:nvSpPr>
          <p:spPr>
            <a:xfrm>
              <a:off x="5982796" y="3116804"/>
              <a:ext cx="5904404" cy="674672"/>
            </a:xfrm>
            <a:prstGeom prst="rect">
              <a:avLst/>
            </a:prstGeom>
          </p:spPr>
          <p:txBody>
            <a:bodyPr vert="horz" wrap="square" lIns="114300" tIns="57150" rIns="114300" bIns="57150" rtlCol="0" anchor="t" anchorCtr="0">
              <a:spAutoFit/>
            </a:bodyPr>
            <a:lstStyle/>
            <a:p>
              <a:pPr>
                <a:lnSpc>
                  <a:spcPct val="77000"/>
                </a:lnSpc>
              </a:pPr>
              <a:r>
                <a:rPr lang="en-US" sz="2325" b="1" dirty="0" err="1">
                  <a:solidFill>
                    <a:schemeClr val="accent1">
                      <a:alpha val="100000"/>
                    </a:schemeClr>
                  </a:solidFill>
                  <a:latin typeface="Microsoft Yahei"/>
                  <a:ea typeface="Microsoft Yahei"/>
                  <a:cs typeface="Microsoft Yahei"/>
                </a:rPr>
                <a:t>实践操作与经验积累Hoạt</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động</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thực</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tế</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và</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tích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lũy</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kinh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nghiệm</a:t>
              </a:r>
              <a:endParaRPr lang="en-US" sz="2325" b="1" dirty="0">
                <a:solidFill>
                  <a:schemeClr val="accent1">
                    <a:alpha val="100000"/>
                  </a:schemeClr>
                </a:solidFill>
                <a:latin typeface="Microsoft Yahei"/>
                <a:ea typeface="Microsoft Yahei"/>
                <a:cs typeface="Microsoft Yahei"/>
              </a:endParaRPr>
            </a:p>
          </p:txBody>
        </p:sp>
        <p:sp>
          <p:nvSpPr>
            <p:cNvPr id="4" name="TextBox 4"/>
            <p:cNvSpPr txBox="1"/>
            <p:nvPr/>
          </p:nvSpPr>
          <p:spPr>
            <a:xfrm>
              <a:off x="5905460" y="3727639"/>
              <a:ext cx="5783287" cy="1038746"/>
            </a:xfrm>
            <a:prstGeom prst="rect">
              <a:avLst/>
            </a:prstGeom>
          </p:spPr>
          <p:txBody>
            <a:bodyPr vert="horz" wrap="square" lIns="114300" tIns="57150" rIns="114300" bIns="57150" rtlCol="0" anchor="t" anchorCtr="0">
              <a:spAutoFit/>
            </a:bodyPr>
            <a:lstStyle/>
            <a:p>
              <a:r>
                <a:rPr lang="en-US" sz="1500" dirty="0" err="1">
                  <a:solidFill>
                    <a:schemeClr val="dk1">
                      <a:alpha val="100000"/>
                    </a:schemeClr>
                  </a:solidFill>
                  <a:latin typeface="Microsoft Yahei"/>
                  <a:ea typeface="Microsoft Yahei"/>
                  <a:cs typeface="Microsoft Yahei"/>
                </a:rPr>
                <a:t>通过参与实际项目或模拟演练，不断积累静电防护的实践经验和操作技能。Liên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tục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tích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lũy</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kinh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nghiệm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thực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tế</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kỹ</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năng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vận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hành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trong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lĩnh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vực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bảo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vệ</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bằng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cách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tham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gia</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các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dự</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án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thực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tế</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hoặc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diễn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tập</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mô</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phỏng</a:t>
              </a:r>
              <a:r>
                <a:rPr lang="en-US" sz="1500" dirty="0">
                  <a:solidFill>
                    <a:schemeClr val="dk1">
                      <a:alpha val="100000"/>
                    </a:schemeClr>
                  </a:solidFill>
                  <a:latin typeface="Microsoft Yahei"/>
                  <a:ea typeface="Microsoft Yahei"/>
                  <a:cs typeface="Microsoft Yahei"/>
                </a:rPr>
                <a:t>.</a:t>
              </a:r>
            </a:p>
          </p:txBody>
        </p:sp>
      </p:grpSp>
      <p:grpSp>
        <p:nvGrpSpPr>
          <p:cNvPr id="5" name="Group 5"/>
          <p:cNvGrpSpPr/>
          <p:nvPr/>
        </p:nvGrpSpPr>
        <p:grpSpPr>
          <a:xfrm>
            <a:off x="5962476" y="4778894"/>
            <a:ext cx="6285404" cy="2155527"/>
            <a:chOff x="5944696" y="4769459"/>
            <a:chExt cx="6285404" cy="2155527"/>
          </a:xfrm>
        </p:grpSpPr>
        <p:sp>
          <p:nvSpPr>
            <p:cNvPr id="6" name="TextBox 6"/>
            <p:cNvSpPr txBox="1"/>
            <p:nvPr/>
          </p:nvSpPr>
          <p:spPr>
            <a:xfrm>
              <a:off x="5982796" y="4769459"/>
              <a:ext cx="6209204" cy="674672"/>
            </a:xfrm>
            <a:prstGeom prst="rect">
              <a:avLst/>
            </a:prstGeom>
          </p:spPr>
          <p:txBody>
            <a:bodyPr vert="horz" wrap="square" lIns="114300" tIns="57150" rIns="114300" bIns="57150" rtlCol="0" anchor="t" anchorCtr="0">
              <a:spAutoFit/>
            </a:bodyPr>
            <a:lstStyle/>
            <a:p>
              <a:pPr>
                <a:lnSpc>
                  <a:spcPct val="77000"/>
                </a:lnSpc>
              </a:pPr>
              <a:r>
                <a:rPr lang="en-US" sz="2325" b="1" dirty="0" err="1">
                  <a:solidFill>
                    <a:schemeClr val="accent1">
                      <a:alpha val="100000"/>
                    </a:schemeClr>
                  </a:solidFill>
                  <a:latin typeface="Microsoft Yahei"/>
                  <a:ea typeface="Microsoft Yahei"/>
                  <a:cs typeface="Microsoft Yahei"/>
                </a:rPr>
                <a:t>关注行业动态与标准更新</a:t>
              </a:r>
              <a:r>
                <a:rPr lang="vi-VN" sz="2325" b="1" dirty="0">
                  <a:solidFill>
                    <a:schemeClr val="accent1">
                      <a:alpha val="100000"/>
                    </a:schemeClr>
                  </a:solidFill>
                  <a:latin typeface="Microsoft Yahei"/>
                  <a:ea typeface="Microsoft Yahei"/>
                  <a:cs typeface="Microsoft Yahei"/>
                </a:rPr>
                <a:t>Chú ý đến xu hướng của ngành và cập nhật tiêu chuẩn</a:t>
              </a:r>
              <a:endParaRPr lang="en-US" sz="2325" b="1" dirty="0">
                <a:solidFill>
                  <a:schemeClr val="accent1">
                    <a:alpha val="100000"/>
                  </a:schemeClr>
                </a:solidFill>
                <a:latin typeface="Microsoft Yahei"/>
                <a:ea typeface="Microsoft Yahei"/>
                <a:cs typeface="Microsoft Yahei"/>
              </a:endParaRPr>
            </a:p>
          </p:txBody>
        </p:sp>
        <p:sp>
          <p:nvSpPr>
            <p:cNvPr id="7" name="TextBox 7"/>
            <p:cNvSpPr txBox="1"/>
            <p:nvPr/>
          </p:nvSpPr>
          <p:spPr>
            <a:xfrm>
              <a:off x="5944696" y="5444131"/>
              <a:ext cx="6285404" cy="1480855"/>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定期关注静电防护领域的行业动态和标准更新，及时调整和完善自身的静电防护策略和措施</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Thường xuyên chú ý đến các xu hướng của ngành và cập nhật tiêu chuẩn trong lĩnh vực bảo vệ tĩnh điện, đồng thời kịp thời điều chỉnh và cải thiện các chiến lược và biện pháp bảo vệ tĩnh điện của riêng bạn.</a:t>
              </a:r>
              <a:endParaRPr lang="en-US" sz="1500" dirty="0">
                <a:solidFill>
                  <a:schemeClr val="dk1">
                    <a:alpha val="100000"/>
                  </a:schemeClr>
                </a:solidFill>
                <a:latin typeface="Microsoft Yahei"/>
                <a:ea typeface="Microsoft Yahei"/>
                <a:cs typeface="Microsoft Yahei"/>
              </a:endParaRPr>
            </a:p>
          </p:txBody>
        </p:sp>
      </p:grpSp>
      <p:sp>
        <p:nvSpPr>
          <p:cNvPr id="8" name="TextBox 8"/>
          <p:cNvSpPr txBox="1"/>
          <p:nvPr/>
        </p:nvSpPr>
        <p:spPr>
          <a:xfrm>
            <a:off x="5873687" y="1113934"/>
            <a:ext cx="6209204" cy="674672"/>
          </a:xfrm>
          <a:prstGeom prst="rect">
            <a:avLst/>
          </a:prstGeom>
        </p:spPr>
        <p:txBody>
          <a:bodyPr vert="horz" wrap="square" lIns="114300" tIns="57150" rIns="114300" bIns="57150" rtlCol="0" anchor="t" anchorCtr="0">
            <a:spAutoFit/>
          </a:bodyPr>
          <a:lstStyle/>
          <a:p>
            <a:pPr>
              <a:lnSpc>
                <a:spcPct val="77000"/>
              </a:lnSpc>
            </a:pPr>
            <a:r>
              <a:rPr lang="en-US" sz="2325" b="1" dirty="0" err="1">
                <a:solidFill>
                  <a:schemeClr val="accent1">
                    <a:alpha val="100000"/>
                  </a:schemeClr>
                </a:solidFill>
                <a:latin typeface="Microsoft Yahei"/>
                <a:ea typeface="Microsoft Yahei"/>
                <a:cs typeface="Microsoft Yahei"/>
              </a:rPr>
              <a:t>深入学习静电防护专业知识Tìm</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hiểu</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thêm</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về</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chuyên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môn</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bảo</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vệ</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tĩnh</a:t>
            </a:r>
            <a:r>
              <a:rPr lang="en-US" sz="2325" b="1" dirty="0">
                <a:solidFill>
                  <a:schemeClr val="accent1">
                    <a:alpha val="100000"/>
                  </a:schemeClr>
                </a:solidFill>
                <a:latin typeface="Microsoft Yahei"/>
                <a:ea typeface="Microsoft Yahei"/>
                <a:cs typeface="Microsoft Yahei"/>
              </a:rPr>
              <a:t> </a:t>
            </a:r>
            <a:r>
              <a:rPr lang="en-US" sz="2325" b="1" dirty="0" err="1">
                <a:solidFill>
                  <a:schemeClr val="accent1">
                    <a:alpha val="100000"/>
                  </a:schemeClr>
                </a:solidFill>
                <a:latin typeface="Microsoft Yahei"/>
                <a:ea typeface="Microsoft Yahei"/>
                <a:cs typeface="Microsoft Yahei"/>
              </a:rPr>
              <a:t>điện</a:t>
            </a:r>
            <a:endParaRPr lang="en-US" sz="2325" b="1" dirty="0">
              <a:solidFill>
                <a:schemeClr val="accent1">
                  <a:alpha val="100000"/>
                </a:schemeClr>
              </a:solidFill>
              <a:latin typeface="Microsoft Yahei"/>
              <a:ea typeface="Microsoft Yahei"/>
              <a:cs typeface="Microsoft Yahei"/>
            </a:endParaRPr>
          </a:p>
        </p:txBody>
      </p:sp>
      <p:sp>
        <p:nvSpPr>
          <p:cNvPr id="9" name="TextBox 9"/>
          <p:cNvSpPr txBox="1"/>
          <p:nvPr/>
        </p:nvSpPr>
        <p:spPr>
          <a:xfrm>
            <a:off x="5982796" y="1926506"/>
            <a:ext cx="5700871" cy="1203856"/>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Microsoft Yahei"/>
                <a:ea typeface="Microsoft Yahei"/>
                <a:cs typeface="Microsoft Yahei"/>
              </a:rPr>
              <a:t>建议参加更高级别的培训课程或研讨会，深入学习静电防护的专业知识和最新技术动态</a:t>
            </a:r>
            <a:r>
              <a:rPr lang="en-US" sz="1500" dirty="0">
                <a:solidFill>
                  <a:schemeClr val="dk1">
                    <a:alpha val="100000"/>
                  </a:schemeClr>
                </a:solidFill>
                <a:latin typeface="Microsoft Yahei"/>
                <a:ea typeface="Microsoft Yahei"/>
                <a:cs typeface="Microsoft Yahei"/>
              </a:rPr>
              <a:t>。</a:t>
            </a:r>
            <a:r>
              <a:rPr lang="vi-VN" sz="1500" dirty="0">
                <a:solidFill>
                  <a:schemeClr val="dk1">
                    <a:alpha val="100000"/>
                  </a:schemeClr>
                </a:solidFill>
                <a:latin typeface="Microsoft Yahei"/>
                <a:ea typeface="Microsoft Yahei"/>
                <a:cs typeface="Microsoft Yahei"/>
              </a:rPr>
              <a:t>Nên tham gia các khóa đào tạo hoặc hội thảo cấp cao hơn để tìm hiểu thêm về chuyên môn bảo vệ tĩnh điện và các xu hướng công nghệ mới nhất.</a:t>
            </a:r>
            <a:endParaRPr lang="en-US" sz="1500" dirty="0">
              <a:solidFill>
                <a:schemeClr val="dk1">
                  <a:alpha val="100000"/>
                </a:schemeClr>
              </a:solidFill>
              <a:latin typeface="Microsoft Yahei"/>
              <a:ea typeface="Microsoft Yahei"/>
              <a:cs typeface="Microsoft Yahei"/>
            </a:endParaRPr>
          </a:p>
        </p:txBody>
      </p:sp>
      <p:pic>
        <p:nvPicPr>
          <p:cNvPr id="10" name="Picture 10"/>
          <p:cNvPicPr>
            <a:picLocks noChangeAspect="1"/>
          </p:cNvPicPr>
          <p:nvPr/>
        </p:nvPicPr>
        <p:blipFill>
          <a:blip r:embed="rId3"/>
          <a:srcRect t="12500" b="12500"/>
          <a:stretch>
            <a:fillRect/>
          </a:stretch>
        </p:blipFill>
        <p:spPr>
          <a:xfrm>
            <a:off x="869006" y="1293634"/>
            <a:ext cx="4563025" cy="4563024"/>
          </a:xfrm>
          <a:prstGeom prst="diamond">
            <a:avLst/>
          </a:prstGeom>
        </p:spPr>
      </p:pic>
      <p:grpSp>
        <p:nvGrpSpPr>
          <p:cNvPr id="11" name="Group 11"/>
          <p:cNvGrpSpPr/>
          <p:nvPr/>
        </p:nvGrpSpPr>
        <p:grpSpPr>
          <a:xfrm>
            <a:off x="454963" y="93878"/>
            <a:ext cx="10641129" cy="1173398"/>
            <a:chOff x="454963" y="93878"/>
            <a:chExt cx="10641129" cy="1173398"/>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2" name="TextBox 32"/>
            <p:cNvSpPr txBox="1"/>
            <p:nvPr/>
          </p:nvSpPr>
          <p:spPr>
            <a:xfrm>
              <a:off x="1094842" y="93878"/>
              <a:ext cx="10001250" cy="1173398"/>
            </a:xfrm>
            <a:prstGeom prst="rect">
              <a:avLst/>
            </a:prstGeom>
          </p:spPr>
          <p:txBody>
            <a:bodyPr vert="horz" wrap="square" lIns="123825" tIns="123825" rIns="57150" bIns="123825" rtlCol="0" anchor="t" anchorCtr="0">
              <a:spAutoFit/>
            </a:bodyPr>
            <a:lstStyle/>
            <a:p>
              <a:r>
                <a:rPr lang="en-US" sz="3000" b="1" dirty="0" err="1">
                  <a:solidFill>
                    <a:schemeClr val="accent1">
                      <a:alpha val="100000"/>
                    </a:schemeClr>
                  </a:solidFill>
                  <a:latin typeface="Microsoft Yahei"/>
                  <a:ea typeface="Microsoft Yahei"/>
                  <a:cs typeface="Microsoft Yahei"/>
                </a:rPr>
                <a:t>持续学习与实践建议Học</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tập</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liên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tục</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và</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lời</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khuyên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thực</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tế</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718101" y="2107486"/>
            <a:ext cx="8755798" cy="1609725"/>
          </a:xfrm>
          <a:prstGeom prst="rect">
            <a:avLst/>
          </a:prstGeom>
        </p:spPr>
        <p:txBody>
          <a:bodyPr vert="horz" wrap="square" lIns="114300" tIns="57150" rIns="114300" bIns="57150" rtlCol="0" anchor="t" anchorCtr="0">
            <a:spAutoFit/>
          </a:bodyPr>
          <a:lstStyle/>
          <a:p>
            <a:pPr algn="ctr">
              <a:lnSpc>
                <a:spcPct val="64000"/>
              </a:lnSpc>
            </a:pPr>
            <a:r>
              <a:rPr lang="en-US" sz="10725" b="1">
                <a:solidFill>
                  <a:schemeClr val="dk1">
                    <a:alpha val="100000"/>
                  </a:schemeClr>
                </a:solidFill>
                <a:latin typeface="Microsoft Yahei"/>
                <a:ea typeface="Microsoft Yahei"/>
                <a:cs typeface="Microsoft Yahei"/>
              </a:rPr>
              <a:t>THANKS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41022" y="2505551"/>
            <a:ext cx="1169862" cy="1169862"/>
          </a:xfrm>
          <a:prstGeom prst="ellipse">
            <a:avLst/>
          </a:prstGeom>
          <a:gradFill>
            <a:gsLst>
              <a:gs pos="0">
                <a:schemeClr val="accent5">
                  <a:alpha val="100000"/>
                </a:schemeClr>
              </a:gs>
              <a:gs pos="100000">
                <a:schemeClr val="lt2">
                  <a:alpha val="100000"/>
                </a:schemeClr>
              </a:gs>
            </a:gsLst>
            <a:lin ang="4500000"/>
            <a:tileRect/>
          </a:gradFill>
        </p:spPr>
        <p:txBody>
          <a:bodyPr/>
          <a:lstStyle/>
          <a:p>
            <a:endParaRPr lang="zh-TW" altLang="en-US"/>
          </a:p>
        </p:txBody>
      </p:sp>
      <p:sp>
        <p:nvSpPr>
          <p:cNvPr id="3" name="TextBox 3"/>
          <p:cNvSpPr txBox="1"/>
          <p:nvPr/>
        </p:nvSpPr>
        <p:spPr>
          <a:xfrm>
            <a:off x="990600" y="2227746"/>
            <a:ext cx="9695079" cy="2189683"/>
          </a:xfrm>
          <a:prstGeom prst="rect">
            <a:avLst/>
          </a:prstGeom>
        </p:spPr>
        <p:txBody>
          <a:bodyPr vert="horz" wrap="square" lIns="114300" tIns="57150" rIns="114300" bIns="57150" rtlCol="0" anchor="t" anchorCtr="0">
            <a:spAutoFit/>
          </a:bodyPr>
          <a:lstStyle/>
          <a:p>
            <a:pPr>
              <a:lnSpc>
                <a:spcPct val="100000"/>
              </a:lnSpc>
              <a:spcBef>
                <a:spcPts val="450"/>
              </a:spcBef>
            </a:pPr>
            <a:r>
              <a:rPr lang="en-US" sz="12300" b="1" dirty="0">
                <a:solidFill>
                  <a:schemeClr val="dk1">
                    <a:alpha val="100000"/>
                  </a:schemeClr>
                </a:solidFill>
                <a:latin typeface="Microsoft Yahei"/>
                <a:ea typeface="Microsoft Yahei"/>
                <a:cs typeface="Microsoft Yahei"/>
              </a:rPr>
              <a:t>01</a:t>
            </a:r>
          </a:p>
        </p:txBody>
      </p:sp>
      <p:sp>
        <p:nvSpPr>
          <p:cNvPr id="4" name="TextBox 4"/>
          <p:cNvSpPr txBox="1"/>
          <p:nvPr/>
        </p:nvSpPr>
        <p:spPr>
          <a:xfrm>
            <a:off x="3124200" y="2407999"/>
            <a:ext cx="9067799" cy="1676036"/>
          </a:xfrm>
          <a:prstGeom prst="rect">
            <a:avLst/>
          </a:prstGeom>
        </p:spPr>
        <p:txBody>
          <a:bodyPr vert="horz" wrap="square" lIns="114300" tIns="57150" rIns="114300" bIns="57150" rtlCol="0" anchor="ctr" anchorCtr="0">
            <a:spAutoFit/>
          </a:bodyPr>
          <a:lstStyle/>
          <a:p>
            <a:pPr>
              <a:lnSpc>
                <a:spcPct val="120000"/>
              </a:lnSpc>
              <a:spcBef>
                <a:spcPts val="450"/>
              </a:spcBef>
            </a:pPr>
            <a:r>
              <a:rPr lang="en-US" sz="4200" b="1" dirty="0" err="1">
                <a:solidFill>
                  <a:srgbClr val="000000">
                    <a:alpha val="100000"/>
                  </a:srgbClr>
                </a:solidFill>
                <a:latin typeface="Microsoft Yahei"/>
                <a:ea typeface="Microsoft Yahei"/>
                <a:cs typeface="Microsoft Yahei"/>
              </a:rPr>
              <a:t>静电防护概述</a:t>
            </a:r>
            <a:endParaRPr lang="en-US" sz="4200" b="1" dirty="0">
              <a:solidFill>
                <a:srgbClr val="000000">
                  <a:alpha val="100000"/>
                </a:srgbClr>
              </a:solidFill>
              <a:latin typeface="Microsoft Yahei"/>
              <a:ea typeface="Microsoft Yahei"/>
              <a:cs typeface="Microsoft Yahei"/>
            </a:endParaRPr>
          </a:p>
          <a:p>
            <a:pPr>
              <a:lnSpc>
                <a:spcPct val="120000"/>
              </a:lnSpc>
              <a:spcBef>
                <a:spcPts val="450"/>
              </a:spcBef>
            </a:pPr>
            <a:r>
              <a:rPr lang="en-US" sz="4200" b="1" dirty="0" err="1">
                <a:solidFill>
                  <a:srgbClr val="000000">
                    <a:alpha val="100000"/>
                  </a:srgbClr>
                </a:solidFill>
                <a:latin typeface="Microsoft Yahei"/>
                <a:ea typeface="Microsoft Yahei"/>
                <a:cs typeface="Microsoft Yahei"/>
              </a:rPr>
              <a:t>Tổng</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quan</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về</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bảo</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vệ</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tĩnh</a:t>
            </a:r>
            <a:r>
              <a:rPr lang="en-US" sz="4200" b="1" dirty="0">
                <a:solidFill>
                  <a:srgbClr val="000000">
                    <a:alpha val="100000"/>
                  </a:srgbClr>
                </a:solidFill>
                <a:latin typeface="Microsoft Yahei"/>
                <a:ea typeface="Microsoft Yahei"/>
                <a:cs typeface="Microsoft Yahei"/>
              </a:rPr>
              <a:t> </a:t>
            </a:r>
            <a:r>
              <a:rPr lang="en-US" sz="4200" b="1" dirty="0" err="1">
                <a:solidFill>
                  <a:srgbClr val="000000">
                    <a:alpha val="100000"/>
                  </a:srgbClr>
                </a:solidFill>
                <a:latin typeface="Microsoft Yahei"/>
                <a:ea typeface="Microsoft Yahei"/>
                <a:cs typeface="Microsoft Yahei"/>
              </a:rPr>
              <a:t>điện</a:t>
            </a:r>
            <a:endParaRPr lang="en-US" sz="4200" b="1" dirty="0">
              <a:solidFill>
                <a:srgbClr val="000000">
                  <a:alpha val="100000"/>
                </a:srgbClr>
              </a:solidFill>
              <a:latin typeface="Microsoft Yahei"/>
              <a:ea typeface="Microsoft Yahei"/>
              <a:cs typeface="Microsoft Yahei"/>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4821867" y="3896294"/>
            <a:ext cx="2573020" cy="2567940"/>
          </a:xfrm>
          <a:custGeom>
            <a:avLst/>
            <a:gdLst/>
            <a:ahLst/>
            <a:cxnLst/>
            <a:rect l="l" t="t"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accent1">
              <a:alpha val="100000"/>
            </a:schemeClr>
          </a:solidFill>
        </p:spPr>
        <p:txBody>
          <a:bodyPr/>
          <a:lstStyle/>
          <a:p>
            <a:endParaRPr lang="zh-TW" altLang="en-US"/>
          </a:p>
        </p:txBody>
      </p:sp>
      <p:cxnSp>
        <p:nvCxnSpPr>
          <p:cNvPr id="3" name="Connector 3"/>
          <p:cNvCxnSpPr/>
          <p:nvPr/>
        </p:nvCxnSpPr>
        <p:spPr>
          <a:xfrm flipH="1">
            <a:off x="4362496" y="5185660"/>
            <a:ext cx="908728" cy="0"/>
          </a:xfrm>
          <a:prstGeom prst="line">
            <a:avLst/>
          </a:prstGeom>
          <a:ln w="1270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cxnSp>
        <p:nvCxnSpPr>
          <p:cNvPr id="4" name="Connector 4"/>
          <p:cNvCxnSpPr/>
          <p:nvPr/>
        </p:nvCxnSpPr>
        <p:spPr>
          <a:xfrm>
            <a:off x="6118543" y="5185660"/>
            <a:ext cx="1756048" cy="0"/>
          </a:xfrm>
          <a:prstGeom prst="line">
            <a:avLst/>
          </a:prstGeom>
          <a:ln w="1270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cxnSp>
        <p:nvCxnSpPr>
          <p:cNvPr id="5" name="Connector 5"/>
          <p:cNvCxnSpPr/>
          <p:nvPr/>
        </p:nvCxnSpPr>
        <p:spPr>
          <a:xfrm flipV="1">
            <a:off x="6101402" y="3472461"/>
            <a:ext cx="0" cy="654844"/>
          </a:xfrm>
          <a:prstGeom prst="line">
            <a:avLst/>
          </a:prstGeom>
          <a:ln w="1270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cxnSp>
        <p:nvCxnSpPr>
          <p:cNvPr id="6" name="Connector 6"/>
          <p:cNvCxnSpPr/>
          <p:nvPr/>
        </p:nvCxnSpPr>
        <p:spPr>
          <a:xfrm flipH="1" flipV="1">
            <a:off x="4912508" y="3912538"/>
            <a:ext cx="494998" cy="363089"/>
          </a:xfrm>
          <a:prstGeom prst="line">
            <a:avLst/>
          </a:prstGeom>
          <a:ln w="1270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cxnSp>
        <p:nvCxnSpPr>
          <p:cNvPr id="7" name="Connector 7"/>
          <p:cNvCxnSpPr/>
          <p:nvPr/>
        </p:nvCxnSpPr>
        <p:spPr>
          <a:xfrm flipV="1">
            <a:off x="6740069" y="3998248"/>
            <a:ext cx="501771" cy="242369"/>
          </a:xfrm>
          <a:prstGeom prst="line">
            <a:avLst/>
          </a:prstGeom>
          <a:ln w="1270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
        <p:nvSpPr>
          <p:cNvPr id="8" name="AutoShape 8"/>
          <p:cNvSpPr/>
          <p:nvPr/>
        </p:nvSpPr>
        <p:spPr>
          <a:xfrm>
            <a:off x="3160139" y="4638125"/>
            <a:ext cx="1067456" cy="1084278"/>
          </a:xfrm>
          <a:prstGeom prst="ellipse">
            <a:avLst/>
          </a:prstGeom>
          <a:solidFill>
            <a:schemeClr val="accent1">
              <a:lumMod val="75000"/>
              <a:alpha val="100000"/>
            </a:schemeClr>
          </a:solidFill>
        </p:spPr>
        <p:txBody>
          <a:bodyPr/>
          <a:lstStyle/>
          <a:p>
            <a:endParaRPr lang="zh-TW" altLang="en-US"/>
          </a:p>
        </p:txBody>
      </p:sp>
      <p:sp>
        <p:nvSpPr>
          <p:cNvPr id="9" name="AutoShape 9"/>
          <p:cNvSpPr/>
          <p:nvPr/>
        </p:nvSpPr>
        <p:spPr>
          <a:xfrm>
            <a:off x="3820875" y="2921071"/>
            <a:ext cx="1067456" cy="1084278"/>
          </a:xfrm>
          <a:prstGeom prst="ellipse">
            <a:avLst/>
          </a:prstGeom>
          <a:solidFill>
            <a:schemeClr val="accent1">
              <a:lumMod val="75000"/>
              <a:alpha val="100000"/>
            </a:schemeClr>
          </a:solidFill>
        </p:spPr>
        <p:txBody>
          <a:bodyPr/>
          <a:lstStyle/>
          <a:p>
            <a:endParaRPr lang="zh-TW" altLang="en-US"/>
          </a:p>
        </p:txBody>
      </p:sp>
      <p:sp>
        <p:nvSpPr>
          <p:cNvPr id="10" name="AutoShape 10"/>
          <p:cNvSpPr/>
          <p:nvPr/>
        </p:nvSpPr>
        <p:spPr>
          <a:xfrm>
            <a:off x="5594450" y="2268841"/>
            <a:ext cx="1067456" cy="1084278"/>
          </a:xfrm>
          <a:prstGeom prst="ellipse">
            <a:avLst/>
          </a:prstGeom>
          <a:solidFill>
            <a:schemeClr val="accent1">
              <a:lumMod val="75000"/>
              <a:alpha val="100000"/>
            </a:schemeClr>
          </a:solidFill>
        </p:spPr>
        <p:txBody>
          <a:bodyPr/>
          <a:lstStyle/>
          <a:p>
            <a:endParaRPr lang="zh-TW" altLang="en-US"/>
          </a:p>
        </p:txBody>
      </p:sp>
      <p:sp>
        <p:nvSpPr>
          <p:cNvPr id="11" name="AutoShape 11"/>
          <p:cNvSpPr/>
          <p:nvPr/>
        </p:nvSpPr>
        <p:spPr>
          <a:xfrm>
            <a:off x="7192587" y="2921071"/>
            <a:ext cx="1067456" cy="1084278"/>
          </a:xfrm>
          <a:prstGeom prst="ellipse">
            <a:avLst/>
          </a:prstGeom>
          <a:solidFill>
            <a:schemeClr val="accent1">
              <a:lumMod val="75000"/>
              <a:alpha val="100000"/>
            </a:schemeClr>
          </a:solidFill>
        </p:spPr>
        <p:txBody>
          <a:bodyPr/>
          <a:lstStyle/>
          <a:p>
            <a:endParaRPr lang="zh-TW" altLang="en-US"/>
          </a:p>
        </p:txBody>
      </p:sp>
      <p:sp>
        <p:nvSpPr>
          <p:cNvPr id="12" name="AutoShape 12"/>
          <p:cNvSpPr/>
          <p:nvPr/>
        </p:nvSpPr>
        <p:spPr>
          <a:xfrm>
            <a:off x="7997339" y="4638125"/>
            <a:ext cx="1067456" cy="1084278"/>
          </a:xfrm>
          <a:prstGeom prst="ellipse">
            <a:avLst/>
          </a:prstGeom>
          <a:solidFill>
            <a:schemeClr val="accent1">
              <a:lumMod val="75000"/>
              <a:alpha val="100000"/>
            </a:schemeClr>
          </a:solidFill>
        </p:spPr>
        <p:txBody>
          <a:bodyPr/>
          <a:lstStyle/>
          <a:p>
            <a:endParaRPr lang="zh-TW" altLang="en-US"/>
          </a:p>
        </p:txBody>
      </p:sp>
      <p:sp>
        <p:nvSpPr>
          <p:cNvPr id="13" name="TextBox 13"/>
          <p:cNvSpPr txBox="1"/>
          <p:nvPr/>
        </p:nvSpPr>
        <p:spPr>
          <a:xfrm>
            <a:off x="378325" y="4638125"/>
            <a:ext cx="2739280" cy="1167765"/>
          </a:xfrm>
          <a:prstGeom prst="rect">
            <a:avLst/>
          </a:prstGeom>
        </p:spPr>
        <p:txBody>
          <a:bodyPr vert="horz" wrap="square" lIns="91440" tIns="45720" rIns="91440" bIns="45720" rtlCol="0" anchor="ctr" anchorCtr="1">
            <a:normAutofit/>
          </a:bodyPr>
          <a:lstStyle/>
          <a:p>
            <a:pPr algn="ctr">
              <a:lnSpc>
                <a:spcPct val="150000"/>
              </a:lnSpc>
              <a:spcBef>
                <a:spcPct val="0"/>
              </a:spcBef>
            </a:pPr>
            <a:r>
              <a:rPr lang="en-US" sz="1500" dirty="0" err="1">
                <a:solidFill>
                  <a:schemeClr val="dk1">
                    <a:alpha val="100000"/>
                  </a:schemeClr>
                </a:solidFill>
                <a:latin typeface="Microsoft Yahei"/>
                <a:ea typeface="Microsoft Yahei"/>
                <a:cs typeface="Microsoft Yahei"/>
              </a:rPr>
              <a:t>引起火灾或爆炸等安全事故</a:t>
            </a:r>
            <a:r>
              <a:rPr lang="en-US" sz="1500" dirty="0">
                <a:solidFill>
                  <a:schemeClr val="dk1">
                    <a:alpha val="100000"/>
                  </a:schemeClr>
                </a:solidFill>
                <a:latin typeface="Microsoft Yahei"/>
                <a:ea typeface="Microsoft Yahei"/>
                <a:cs typeface="Microsoft Yahei"/>
              </a:rPr>
              <a:t>。</a:t>
            </a:r>
          </a:p>
          <a:p>
            <a:pPr algn="ctr">
              <a:lnSpc>
                <a:spcPct val="150000"/>
              </a:lnSpc>
              <a:spcBef>
                <a:spcPct val="0"/>
              </a:spcBef>
            </a:pPr>
            <a:r>
              <a:rPr lang="en-US" sz="1500" dirty="0" err="1">
                <a:solidFill>
                  <a:schemeClr val="dk1">
                    <a:alpha val="100000"/>
                  </a:schemeClr>
                </a:solidFill>
                <a:latin typeface="Microsoft Yahei"/>
                <a:ea typeface="Microsoft Yahei"/>
                <a:cs typeface="Microsoft Yahei"/>
              </a:rPr>
              <a:t>Gây</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cháy</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nổ</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các</a:t>
            </a:r>
            <a:r>
              <a:rPr lang="en-US" sz="1500" dirty="0">
                <a:solidFill>
                  <a:schemeClr val="dk1">
                    <a:alpha val="100000"/>
                  </a:schemeClr>
                </a:solidFill>
                <a:latin typeface="Microsoft Yahei"/>
                <a:ea typeface="Microsoft Yahei"/>
                <a:cs typeface="Microsoft Yahei"/>
              </a:rPr>
              <a:t> tai </a:t>
            </a:r>
            <a:r>
              <a:rPr lang="en-US" sz="1500" dirty="0" err="1">
                <a:solidFill>
                  <a:schemeClr val="dk1">
                    <a:alpha val="100000"/>
                  </a:schemeClr>
                </a:solidFill>
                <a:latin typeface="Microsoft Yahei"/>
                <a:ea typeface="Microsoft Yahei"/>
                <a:cs typeface="Microsoft Yahei"/>
              </a:rPr>
              <a:t>nạn</a:t>
            </a:r>
            <a:r>
              <a:rPr lang="en-US" sz="1500" dirty="0">
                <a:solidFill>
                  <a:schemeClr val="dk1">
                    <a:alpha val="100000"/>
                  </a:schemeClr>
                </a:solidFill>
                <a:latin typeface="Microsoft Yahei"/>
                <a:ea typeface="Microsoft Yahei"/>
                <a:cs typeface="Microsoft Yahei"/>
              </a:rPr>
              <a:t> an </a:t>
            </a:r>
            <a:r>
              <a:rPr lang="en-US" sz="1500" dirty="0" err="1">
                <a:solidFill>
                  <a:schemeClr val="dk1">
                    <a:alpha val="100000"/>
                  </a:schemeClr>
                </a:solidFill>
                <a:latin typeface="Microsoft Yahei"/>
                <a:ea typeface="Microsoft Yahei"/>
                <a:cs typeface="Microsoft Yahei"/>
              </a:rPr>
              <a:t>toàn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khác</a:t>
            </a:r>
            <a:r>
              <a:rPr lang="en-US" sz="1500" dirty="0">
                <a:solidFill>
                  <a:schemeClr val="dk1">
                    <a:alpha val="100000"/>
                  </a:schemeClr>
                </a:solidFill>
                <a:latin typeface="Microsoft Yahei"/>
                <a:ea typeface="Microsoft Yahei"/>
                <a:cs typeface="Microsoft Yahei"/>
              </a:rPr>
              <a:t>.</a:t>
            </a:r>
          </a:p>
        </p:txBody>
      </p:sp>
      <p:sp>
        <p:nvSpPr>
          <p:cNvPr id="14" name="TextBox 14"/>
          <p:cNvSpPr txBox="1"/>
          <p:nvPr/>
        </p:nvSpPr>
        <p:spPr>
          <a:xfrm>
            <a:off x="971766" y="2377910"/>
            <a:ext cx="2602230" cy="1167765"/>
          </a:xfrm>
          <a:prstGeom prst="rect">
            <a:avLst/>
          </a:prstGeom>
        </p:spPr>
        <p:txBody>
          <a:bodyPr vert="horz" wrap="square" lIns="91440" tIns="45720" rIns="91440" bIns="45720" rtlCol="0" anchor="ctr" anchorCtr="1">
            <a:normAutofit/>
          </a:bodyPr>
          <a:lstStyle/>
          <a:p>
            <a:pPr algn="ctr">
              <a:lnSpc>
                <a:spcPct val="150000"/>
              </a:lnSpc>
              <a:spcBef>
                <a:spcPct val="0"/>
              </a:spcBef>
            </a:pPr>
            <a:r>
              <a:rPr lang="en-US" sz="1500" dirty="0" err="1">
                <a:solidFill>
                  <a:schemeClr val="dk1">
                    <a:alpha val="100000"/>
                  </a:schemeClr>
                </a:solidFill>
                <a:latin typeface="Microsoft Yahei"/>
                <a:ea typeface="Microsoft Yahei"/>
                <a:cs typeface="Microsoft Yahei"/>
              </a:rPr>
              <a:t>静电危害</a:t>
            </a:r>
            <a:endParaRPr lang="en-US" sz="1500" dirty="0">
              <a:solidFill>
                <a:schemeClr val="dk1">
                  <a:alpha val="100000"/>
                </a:schemeClr>
              </a:solidFill>
              <a:latin typeface="Microsoft Yahei"/>
              <a:ea typeface="Microsoft Yahei"/>
              <a:cs typeface="Microsoft Yahei"/>
            </a:endParaRPr>
          </a:p>
          <a:p>
            <a:pPr algn="ctr">
              <a:lnSpc>
                <a:spcPct val="150000"/>
              </a:lnSpc>
              <a:spcBef>
                <a:spcPct val="0"/>
              </a:spcBef>
            </a:pPr>
            <a:r>
              <a:rPr lang="vi-VN" sz="1500" dirty="0">
                <a:solidFill>
                  <a:schemeClr val="dk1">
                    <a:alpha val="100000"/>
                  </a:schemeClr>
                </a:solidFill>
                <a:latin typeface="Microsoft Yahei"/>
                <a:ea typeface="Microsoft Yahei"/>
                <a:cs typeface="Microsoft Yahei"/>
              </a:rPr>
              <a:t>Nguy cơ tĩnh điện</a:t>
            </a:r>
            <a:endParaRPr lang="en-US" sz="1500" dirty="0">
              <a:solidFill>
                <a:schemeClr val="dk1">
                  <a:alpha val="100000"/>
                </a:schemeClr>
              </a:solidFill>
              <a:latin typeface="Microsoft Yahei"/>
              <a:ea typeface="Microsoft Yahei"/>
              <a:cs typeface="Microsoft Yahei"/>
            </a:endParaRPr>
          </a:p>
        </p:txBody>
      </p:sp>
      <p:sp>
        <p:nvSpPr>
          <p:cNvPr id="15" name="TextBox 15"/>
          <p:cNvSpPr txBox="1"/>
          <p:nvPr/>
        </p:nvSpPr>
        <p:spPr>
          <a:xfrm>
            <a:off x="3065352" y="1101851"/>
            <a:ext cx="6851338" cy="1167765"/>
          </a:xfrm>
          <a:prstGeom prst="rect">
            <a:avLst/>
          </a:prstGeom>
        </p:spPr>
        <p:txBody>
          <a:bodyPr vert="horz" wrap="square" lIns="91440" tIns="45720" rIns="91440" bIns="45720" rtlCol="0" anchor="ctr" anchorCtr="1">
            <a:normAutofit/>
          </a:bodyPr>
          <a:lstStyle/>
          <a:p>
            <a:pPr algn="ctr">
              <a:lnSpc>
                <a:spcPct val="150000"/>
              </a:lnSpc>
              <a:spcBef>
                <a:spcPct val="0"/>
              </a:spcBef>
            </a:pPr>
            <a:r>
              <a:rPr lang="en-US" sz="1500" dirty="0" err="1">
                <a:solidFill>
                  <a:schemeClr val="dk1">
                    <a:alpha val="100000"/>
                  </a:schemeClr>
                </a:solidFill>
                <a:latin typeface="Microsoft Yahei"/>
                <a:ea typeface="Microsoft Yahei"/>
                <a:cs typeface="Microsoft Yahei"/>
              </a:rPr>
              <a:t>静电定义：静电是指静止状态下的电荷，通常由不同物质接触或摩擦产生</a:t>
            </a:r>
            <a:r>
              <a:rPr lang="en-US" sz="1500" dirty="0">
                <a:solidFill>
                  <a:schemeClr val="dk1">
                    <a:alpha val="100000"/>
                  </a:schemeClr>
                </a:solidFill>
                <a:latin typeface="Microsoft Yahei"/>
                <a:ea typeface="Microsoft Yahei"/>
                <a:cs typeface="Microsoft Yahei"/>
              </a:rPr>
              <a:t>。</a:t>
            </a:r>
          </a:p>
          <a:p>
            <a:pPr algn="ctr">
              <a:lnSpc>
                <a:spcPct val="150000"/>
              </a:lnSpc>
              <a:spcBef>
                <a:spcPct val="0"/>
              </a:spcBef>
            </a:pPr>
            <a:r>
              <a:rPr lang="vi-VN" sz="1500" dirty="0">
                <a:solidFill>
                  <a:schemeClr val="dk1">
                    <a:alpha val="100000"/>
                  </a:schemeClr>
                </a:solidFill>
                <a:latin typeface="Microsoft Yahei"/>
                <a:ea typeface="Microsoft Yahei"/>
                <a:cs typeface="Microsoft Yahei"/>
              </a:rPr>
              <a:t>Định nghĩa tĩnh điện: Tĩnh điện dùng để chỉ điện tích ở trạng thái tĩnh, thường được tạo ra do tiếp xúc hoặc ma sát giữa các chất khác nhau.</a:t>
            </a:r>
            <a:endParaRPr lang="en-US" sz="1500" dirty="0">
              <a:solidFill>
                <a:schemeClr val="dk1">
                  <a:alpha val="100000"/>
                </a:schemeClr>
              </a:solidFill>
              <a:latin typeface="Microsoft Yahei"/>
              <a:ea typeface="Microsoft Yahei"/>
              <a:cs typeface="Microsoft Yahei"/>
            </a:endParaRPr>
          </a:p>
        </p:txBody>
      </p:sp>
      <p:sp>
        <p:nvSpPr>
          <p:cNvPr id="16" name="TextBox 16"/>
          <p:cNvSpPr txBox="1"/>
          <p:nvPr/>
        </p:nvSpPr>
        <p:spPr>
          <a:xfrm>
            <a:off x="8405659" y="2608206"/>
            <a:ext cx="3366962" cy="1167765"/>
          </a:xfrm>
          <a:prstGeom prst="rect">
            <a:avLst/>
          </a:prstGeom>
        </p:spPr>
        <p:txBody>
          <a:bodyPr vert="horz" wrap="square" lIns="91440" tIns="45720" rIns="91440" bIns="45720" rtlCol="0" anchor="ctr" anchorCtr="1">
            <a:normAutofit/>
          </a:bodyPr>
          <a:lstStyle/>
          <a:p>
            <a:pPr algn="ctr">
              <a:lnSpc>
                <a:spcPct val="150000"/>
              </a:lnSpc>
              <a:spcBef>
                <a:spcPct val="0"/>
              </a:spcBef>
            </a:pPr>
            <a:r>
              <a:rPr lang="en-US" sz="1500" dirty="0" err="1">
                <a:solidFill>
                  <a:schemeClr val="dk1">
                    <a:alpha val="100000"/>
                  </a:schemeClr>
                </a:solidFill>
                <a:latin typeface="Microsoft Yahei"/>
                <a:ea typeface="Microsoft Yahei"/>
                <a:cs typeface="Microsoft Yahei"/>
              </a:rPr>
              <a:t>对电子元器件造成损伤或破坏</a:t>
            </a:r>
            <a:r>
              <a:rPr lang="en-US" sz="1500" dirty="0">
                <a:solidFill>
                  <a:schemeClr val="dk1">
                    <a:alpha val="100000"/>
                  </a:schemeClr>
                </a:solidFill>
                <a:latin typeface="Microsoft Yahei"/>
                <a:ea typeface="Microsoft Yahei"/>
                <a:cs typeface="Microsoft Yahei"/>
              </a:rPr>
              <a:t>。</a:t>
            </a:r>
          </a:p>
          <a:p>
            <a:pPr algn="ctr">
              <a:lnSpc>
                <a:spcPct val="150000"/>
              </a:lnSpc>
              <a:spcBef>
                <a:spcPct val="0"/>
              </a:spcBef>
            </a:pPr>
            <a:r>
              <a:rPr lang="vi-VN" sz="1500" dirty="0">
                <a:solidFill>
                  <a:schemeClr val="dk1">
                    <a:alpha val="100000"/>
                  </a:schemeClr>
                </a:solidFill>
                <a:latin typeface="Microsoft Yahei"/>
                <a:ea typeface="Microsoft Yahei"/>
                <a:cs typeface="Microsoft Yahei"/>
              </a:rPr>
              <a:t>Gây hư hỏng hoặc hư hỏng linh kiện điện tử.</a:t>
            </a:r>
            <a:endParaRPr lang="en-US" sz="1500" dirty="0">
              <a:solidFill>
                <a:schemeClr val="dk1">
                  <a:alpha val="100000"/>
                </a:schemeClr>
              </a:solidFill>
              <a:latin typeface="Microsoft Yahei"/>
              <a:ea typeface="Microsoft Yahei"/>
              <a:cs typeface="Microsoft Yahei"/>
            </a:endParaRPr>
          </a:p>
        </p:txBody>
      </p:sp>
      <p:sp>
        <p:nvSpPr>
          <p:cNvPr id="17" name="TextBox 17"/>
          <p:cNvSpPr txBox="1"/>
          <p:nvPr/>
        </p:nvSpPr>
        <p:spPr>
          <a:xfrm>
            <a:off x="9210378" y="4554638"/>
            <a:ext cx="2602230" cy="1167765"/>
          </a:xfrm>
          <a:prstGeom prst="rect">
            <a:avLst/>
          </a:prstGeom>
        </p:spPr>
        <p:txBody>
          <a:bodyPr vert="horz" wrap="square" lIns="91440" tIns="45720" rIns="91440" bIns="45720" rtlCol="0" anchor="ctr" anchorCtr="1">
            <a:normAutofit/>
          </a:bodyPr>
          <a:lstStyle/>
          <a:p>
            <a:pPr algn="ctr">
              <a:lnSpc>
                <a:spcPct val="150000"/>
              </a:lnSpc>
              <a:spcBef>
                <a:spcPct val="0"/>
              </a:spcBef>
            </a:pPr>
            <a:r>
              <a:rPr lang="en-US" sz="1500" dirty="0" err="1">
                <a:solidFill>
                  <a:schemeClr val="dk1">
                    <a:alpha val="100000"/>
                  </a:schemeClr>
                </a:solidFill>
                <a:latin typeface="Microsoft Yahei"/>
                <a:ea typeface="Microsoft Yahei"/>
                <a:cs typeface="Microsoft Yahei"/>
              </a:rPr>
              <a:t>对人体造成电击或伤害</a:t>
            </a:r>
            <a:r>
              <a:rPr lang="en-US" sz="1500" dirty="0">
                <a:solidFill>
                  <a:schemeClr val="dk1">
                    <a:alpha val="100000"/>
                  </a:schemeClr>
                </a:solidFill>
                <a:latin typeface="Microsoft Yahei"/>
                <a:ea typeface="Microsoft Yahei"/>
                <a:cs typeface="Microsoft Yahei"/>
              </a:rPr>
              <a:t>。</a:t>
            </a:r>
          </a:p>
          <a:p>
            <a:pPr algn="ctr">
              <a:lnSpc>
                <a:spcPct val="150000"/>
              </a:lnSpc>
              <a:spcBef>
                <a:spcPct val="0"/>
              </a:spcBef>
            </a:pPr>
            <a:r>
              <a:rPr lang="vi-VN" sz="1500" dirty="0">
                <a:solidFill>
                  <a:schemeClr val="dk1">
                    <a:alpha val="100000"/>
                  </a:schemeClr>
                </a:solidFill>
                <a:latin typeface="Microsoft Yahei"/>
                <a:ea typeface="Microsoft Yahei"/>
                <a:cs typeface="Microsoft Yahei"/>
              </a:rPr>
              <a:t>Gây điện giật hoặc thương tích cho cơ thể con người.</a:t>
            </a:r>
            <a:endParaRPr lang="en-US" sz="1500" dirty="0">
              <a:solidFill>
                <a:schemeClr val="dk1">
                  <a:alpha val="100000"/>
                </a:schemeClr>
              </a:solidFill>
              <a:latin typeface="Microsoft Yahei"/>
              <a:ea typeface="Microsoft Yahei"/>
              <a:cs typeface="Microsoft Yahei"/>
            </a:endParaRPr>
          </a:p>
        </p:txBody>
      </p:sp>
      <p:grpSp>
        <p:nvGrpSpPr>
          <p:cNvPr id="18" name="Group 18"/>
          <p:cNvGrpSpPr/>
          <p:nvPr/>
        </p:nvGrpSpPr>
        <p:grpSpPr>
          <a:xfrm>
            <a:off x="454963" y="93878"/>
            <a:ext cx="11432237" cy="834203"/>
            <a:chOff x="454963" y="93878"/>
            <a:chExt cx="11432237" cy="834203"/>
          </a:xfrm>
        </p:grpSpPr>
        <p:sp>
          <p:nvSpPr>
            <p:cNvPr id="19" name="AutoShape 19"/>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0" name="AutoShape 20"/>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1" name="AutoShape 21"/>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22" name="AutoShape 22"/>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3" name="AutoShape 23"/>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4" name="AutoShape 24"/>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5" name="AutoShape 25"/>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6" name="AutoShape 26"/>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7" name="AutoShape 27"/>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8" name="AutoShape 28"/>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9" name="AutoShape 29"/>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0" name="AutoShape 30"/>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1" name="AutoShape 31"/>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32" name="AutoShape 32"/>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3" name="AutoShape 33"/>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4" name="AutoShape 34"/>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5" name="AutoShape 35"/>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6" name="AutoShape 36"/>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7" name="AutoShape 37"/>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8" name="AutoShape 38"/>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9" name="TextBox 39"/>
            <p:cNvSpPr txBox="1"/>
            <p:nvPr/>
          </p:nvSpPr>
          <p:spPr>
            <a:xfrm>
              <a:off x="1094842" y="93878"/>
              <a:ext cx="10792358" cy="834203"/>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静电定义及危害Định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nghĩa</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và</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mối</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nguy</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hiểm</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về</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tĩnh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điện</a:t>
              </a:r>
              <a:endParaRPr lang="en-US" sz="3000" b="1" dirty="0">
                <a:solidFill>
                  <a:schemeClr val="accent1">
                    <a:alpha val="100000"/>
                  </a:schemeClr>
                </a:solidFill>
                <a:latin typeface="Microsoft Yahei"/>
                <a:ea typeface="Microsoft Yahei"/>
                <a:cs typeface="Microsoft Yahei"/>
              </a:endParaRPr>
            </a:p>
          </p:txBody>
        </p:sp>
      </p:grpSp>
      <p:sp>
        <p:nvSpPr>
          <p:cNvPr id="40" name="TextBox 40"/>
          <p:cNvSpPr txBox="1"/>
          <p:nvPr/>
        </p:nvSpPr>
        <p:spPr>
          <a:xfrm>
            <a:off x="5654863" y="2517610"/>
            <a:ext cx="907027" cy="586740"/>
          </a:xfrm>
          <a:prstGeom prst="rect">
            <a:avLst/>
          </a:prstGeom>
        </p:spPr>
        <p:txBody>
          <a:bodyPr vert="horz" wrap="square" lIns="91440" tIns="45720" rIns="91440" bIns="45720" rtlCol="0" anchor="ctr" anchorCtr="1">
            <a:normAutofit/>
          </a:bodyPr>
          <a:lstStyle/>
          <a:p>
            <a:pPr algn="ctr">
              <a:lnSpc>
                <a:spcPct val="100000"/>
              </a:lnSpc>
              <a:spcBef>
                <a:spcPts val="375"/>
              </a:spcBef>
            </a:pPr>
            <a:r>
              <a:rPr lang="en-US" sz="2925">
                <a:solidFill>
                  <a:srgbClr val="FFFFFF">
                    <a:alpha val="100000"/>
                  </a:srgbClr>
                </a:solidFill>
                <a:latin typeface="Microsoft Yahei"/>
                <a:ea typeface="Microsoft Yahei"/>
                <a:cs typeface="Microsoft Yahei"/>
              </a:rPr>
              <a:t>01</a:t>
            </a:r>
          </a:p>
        </p:txBody>
      </p:sp>
      <p:sp>
        <p:nvSpPr>
          <p:cNvPr id="41" name="TextBox 41"/>
          <p:cNvSpPr txBox="1"/>
          <p:nvPr/>
        </p:nvSpPr>
        <p:spPr>
          <a:xfrm>
            <a:off x="7272801" y="3169840"/>
            <a:ext cx="907027" cy="586740"/>
          </a:xfrm>
          <a:prstGeom prst="rect">
            <a:avLst/>
          </a:prstGeom>
        </p:spPr>
        <p:txBody>
          <a:bodyPr vert="horz" wrap="square" lIns="91440" tIns="45720" rIns="91440" bIns="45720" rtlCol="0" anchor="ctr" anchorCtr="1">
            <a:normAutofit/>
          </a:bodyPr>
          <a:lstStyle/>
          <a:p>
            <a:pPr algn="ctr">
              <a:lnSpc>
                <a:spcPct val="100000"/>
              </a:lnSpc>
              <a:spcBef>
                <a:spcPts val="375"/>
              </a:spcBef>
            </a:pPr>
            <a:r>
              <a:rPr lang="en-US" sz="2925">
                <a:solidFill>
                  <a:srgbClr val="FFFFFF">
                    <a:alpha val="100000"/>
                  </a:srgbClr>
                </a:solidFill>
                <a:latin typeface="Microsoft Yahei"/>
                <a:ea typeface="Microsoft Yahei"/>
                <a:cs typeface="Microsoft Yahei"/>
              </a:rPr>
              <a:t>03</a:t>
            </a:r>
          </a:p>
        </p:txBody>
      </p:sp>
      <p:sp>
        <p:nvSpPr>
          <p:cNvPr id="42" name="TextBox 42"/>
          <p:cNvSpPr txBox="1"/>
          <p:nvPr/>
        </p:nvSpPr>
        <p:spPr>
          <a:xfrm>
            <a:off x="3901089" y="3169840"/>
            <a:ext cx="907027" cy="586740"/>
          </a:xfrm>
          <a:prstGeom prst="rect">
            <a:avLst/>
          </a:prstGeom>
        </p:spPr>
        <p:txBody>
          <a:bodyPr vert="horz" wrap="square" lIns="91440" tIns="45720" rIns="91440" bIns="45720" rtlCol="0" anchor="ctr" anchorCtr="1">
            <a:normAutofit/>
          </a:bodyPr>
          <a:lstStyle/>
          <a:p>
            <a:pPr algn="ctr">
              <a:lnSpc>
                <a:spcPct val="100000"/>
              </a:lnSpc>
              <a:spcBef>
                <a:spcPts val="375"/>
              </a:spcBef>
            </a:pPr>
            <a:r>
              <a:rPr lang="en-US" sz="2925">
                <a:solidFill>
                  <a:srgbClr val="FFFFFF">
                    <a:alpha val="100000"/>
                  </a:srgbClr>
                </a:solidFill>
                <a:latin typeface="Microsoft Yahei"/>
                <a:ea typeface="Microsoft Yahei"/>
                <a:cs typeface="Microsoft Yahei"/>
              </a:rPr>
              <a:t>02</a:t>
            </a:r>
          </a:p>
        </p:txBody>
      </p:sp>
      <p:sp>
        <p:nvSpPr>
          <p:cNvPr id="43" name="TextBox 43"/>
          <p:cNvSpPr txBox="1"/>
          <p:nvPr/>
        </p:nvSpPr>
        <p:spPr>
          <a:xfrm>
            <a:off x="3240353" y="4886894"/>
            <a:ext cx="907027" cy="586740"/>
          </a:xfrm>
          <a:prstGeom prst="rect">
            <a:avLst/>
          </a:prstGeom>
        </p:spPr>
        <p:txBody>
          <a:bodyPr vert="horz" wrap="square" lIns="91440" tIns="45720" rIns="91440" bIns="45720" rtlCol="0" anchor="ctr" anchorCtr="1">
            <a:normAutofit/>
          </a:bodyPr>
          <a:lstStyle/>
          <a:p>
            <a:pPr algn="ctr">
              <a:lnSpc>
                <a:spcPct val="100000"/>
              </a:lnSpc>
              <a:spcBef>
                <a:spcPts val="375"/>
              </a:spcBef>
            </a:pPr>
            <a:r>
              <a:rPr lang="en-US" sz="2925">
                <a:solidFill>
                  <a:srgbClr val="FFFFFF">
                    <a:alpha val="100000"/>
                  </a:srgbClr>
                </a:solidFill>
                <a:latin typeface="Microsoft Yahei"/>
                <a:ea typeface="Microsoft Yahei"/>
                <a:cs typeface="Microsoft Yahei"/>
              </a:rPr>
              <a:t>04</a:t>
            </a:r>
          </a:p>
        </p:txBody>
      </p:sp>
      <p:sp>
        <p:nvSpPr>
          <p:cNvPr id="44" name="TextBox 44"/>
          <p:cNvSpPr txBox="1"/>
          <p:nvPr/>
        </p:nvSpPr>
        <p:spPr>
          <a:xfrm>
            <a:off x="8077553" y="4886894"/>
            <a:ext cx="907027" cy="586740"/>
          </a:xfrm>
          <a:prstGeom prst="rect">
            <a:avLst/>
          </a:prstGeom>
        </p:spPr>
        <p:txBody>
          <a:bodyPr vert="horz" wrap="square" lIns="91440" tIns="45720" rIns="91440" bIns="45720" rtlCol="0" anchor="ctr" anchorCtr="1">
            <a:normAutofit/>
          </a:bodyPr>
          <a:lstStyle/>
          <a:p>
            <a:pPr algn="ctr">
              <a:lnSpc>
                <a:spcPct val="100000"/>
              </a:lnSpc>
              <a:spcBef>
                <a:spcPts val="375"/>
              </a:spcBef>
            </a:pPr>
            <a:r>
              <a:rPr lang="en-US" sz="2925">
                <a:solidFill>
                  <a:srgbClr val="FFFFFF">
                    <a:alpha val="100000"/>
                  </a:srgbClr>
                </a:solidFill>
                <a:latin typeface="Microsoft Yahei"/>
                <a:ea typeface="Microsoft Yahei"/>
                <a:cs typeface="Microsoft Yahei"/>
              </a:rPr>
              <a:t>05</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833" r="833"/>
          <a:stretch>
            <a:fillRect/>
          </a:stretch>
        </p:blipFill>
        <p:spPr>
          <a:xfrm>
            <a:off x="4925814" y="2630423"/>
            <a:ext cx="2231507" cy="2231507"/>
          </a:xfrm>
          <a:prstGeom prst="rect">
            <a:avLst/>
          </a:prstGeom>
        </p:spPr>
      </p:pic>
      <p:pic>
        <p:nvPicPr>
          <p:cNvPr id="3" name="Picture 3"/>
          <p:cNvPicPr>
            <a:picLocks noChangeAspect="1"/>
          </p:cNvPicPr>
          <p:nvPr/>
        </p:nvPicPr>
        <p:blipFill>
          <a:blip r:embed="rId4"/>
          <a:srcRect l="13917" r="13917"/>
          <a:stretch>
            <a:fillRect/>
          </a:stretch>
        </p:blipFill>
        <p:spPr>
          <a:xfrm>
            <a:off x="1438585" y="2630423"/>
            <a:ext cx="2231507" cy="2231507"/>
          </a:xfrm>
          <a:prstGeom prst="rect">
            <a:avLst/>
          </a:prstGeom>
        </p:spPr>
      </p:pic>
      <p:sp>
        <p:nvSpPr>
          <p:cNvPr id="4" name="TextBox 4"/>
          <p:cNvSpPr txBox="1"/>
          <p:nvPr/>
        </p:nvSpPr>
        <p:spPr>
          <a:xfrm>
            <a:off x="1669569" y="1125085"/>
            <a:ext cx="3969231" cy="1480855"/>
          </a:xfrm>
          <a:prstGeom prst="rect">
            <a:avLst/>
          </a:prstGeom>
        </p:spPr>
        <p:txBody>
          <a:bodyPr vert="horz" wrap="square" lIns="114300" tIns="57150" rIns="114300" bIns="57150" rtlCol="0" anchor="t" anchorCtr="0">
            <a:spAutoFit/>
          </a:bodyPr>
          <a:lstStyle/>
          <a:p>
            <a:pPr algn="just">
              <a:lnSpc>
                <a:spcPct val="120000"/>
              </a:lnSpc>
            </a:pPr>
            <a:r>
              <a:rPr lang="en-US" sz="1500" dirty="0" err="1">
                <a:solidFill>
                  <a:schemeClr val="dk1">
                    <a:alpha val="100000"/>
                  </a:schemeClr>
                </a:solidFill>
                <a:latin typeface="Microsoft Yahei"/>
                <a:ea typeface="Microsoft Yahei"/>
                <a:cs typeface="Microsoft Yahei"/>
              </a:rPr>
              <a:t>保护电子元器件免受静电损伤，提高产品可靠性和稳定性</a:t>
            </a:r>
            <a:r>
              <a:rPr lang="en-US" sz="1500" dirty="0">
                <a:solidFill>
                  <a:schemeClr val="dk1">
                    <a:alpha val="100000"/>
                  </a:schemeClr>
                </a:solidFill>
                <a:latin typeface="Microsoft Yahei"/>
                <a:ea typeface="Microsoft Yahei"/>
                <a:cs typeface="Microsoft Yahei"/>
              </a:rPr>
              <a:t>。</a:t>
            </a:r>
          </a:p>
          <a:p>
            <a:pPr algn="just">
              <a:lnSpc>
                <a:spcPct val="120000"/>
              </a:lnSpc>
            </a:pPr>
            <a:r>
              <a:rPr lang="vi-VN" sz="1500" dirty="0">
                <a:solidFill>
                  <a:schemeClr val="dk1">
                    <a:alpha val="100000"/>
                  </a:schemeClr>
                </a:solidFill>
                <a:latin typeface="Microsoft Yahei"/>
                <a:ea typeface="Microsoft Yahei"/>
                <a:cs typeface="Microsoft Yahei"/>
              </a:rPr>
              <a:t>Bảo vệ các linh kiện điện tử khỏi hư hỏng tĩnh điện và cải thiện độ tin cậy và ổn định của sản phẩm.</a:t>
            </a:r>
            <a:endParaRPr lang="en-US" sz="1500" dirty="0">
              <a:solidFill>
                <a:schemeClr val="dk1">
                  <a:alpha val="100000"/>
                </a:schemeClr>
              </a:solidFill>
              <a:latin typeface="Microsoft Yahei"/>
              <a:ea typeface="Microsoft Yahei"/>
              <a:cs typeface="Microsoft Yahei"/>
            </a:endParaRPr>
          </a:p>
        </p:txBody>
      </p:sp>
      <p:pic>
        <p:nvPicPr>
          <p:cNvPr id="5" name="Picture 5"/>
          <p:cNvPicPr>
            <a:picLocks noChangeAspect="1"/>
          </p:cNvPicPr>
          <p:nvPr/>
        </p:nvPicPr>
        <p:blipFill>
          <a:blip r:embed="rId5"/>
          <a:srcRect l="14458" r="14458"/>
          <a:stretch>
            <a:fillRect/>
          </a:stretch>
        </p:blipFill>
        <p:spPr>
          <a:xfrm>
            <a:off x="8413043" y="2630423"/>
            <a:ext cx="2231507" cy="2231507"/>
          </a:xfrm>
          <a:prstGeom prst="rect">
            <a:avLst/>
          </a:prstGeom>
        </p:spPr>
      </p:pic>
      <p:sp>
        <p:nvSpPr>
          <p:cNvPr id="6" name="AutoShape 6"/>
          <p:cNvSpPr/>
          <p:nvPr/>
        </p:nvSpPr>
        <p:spPr>
          <a:xfrm>
            <a:off x="4925814" y="2623346"/>
            <a:ext cx="97536" cy="3792083"/>
          </a:xfrm>
          <a:prstGeom prst="roundRect">
            <a:avLst>
              <a:gd name="adj" fmla="val 0"/>
            </a:avLst>
          </a:prstGeom>
          <a:solidFill>
            <a:schemeClr val="accent2">
              <a:alpha val="100000"/>
            </a:schemeClr>
          </a:solidFill>
        </p:spPr>
        <p:txBody>
          <a:bodyPr/>
          <a:lstStyle/>
          <a:p>
            <a:endParaRPr lang="zh-TW" altLang="en-US"/>
          </a:p>
        </p:txBody>
      </p:sp>
      <p:sp>
        <p:nvSpPr>
          <p:cNvPr id="7" name="AutoShape 7"/>
          <p:cNvSpPr/>
          <p:nvPr/>
        </p:nvSpPr>
        <p:spPr>
          <a:xfrm>
            <a:off x="8394148" y="1069847"/>
            <a:ext cx="97536" cy="3792083"/>
          </a:xfrm>
          <a:prstGeom prst="roundRect">
            <a:avLst>
              <a:gd name="adj" fmla="val 0"/>
            </a:avLst>
          </a:prstGeom>
          <a:solidFill>
            <a:schemeClr val="accent1">
              <a:alpha val="100000"/>
            </a:schemeClr>
          </a:solidFill>
        </p:spPr>
        <p:txBody>
          <a:bodyPr/>
          <a:lstStyle/>
          <a:p>
            <a:endParaRPr lang="zh-TW" altLang="en-US"/>
          </a:p>
        </p:txBody>
      </p:sp>
      <p:sp>
        <p:nvSpPr>
          <p:cNvPr id="8" name="AutoShape 8"/>
          <p:cNvSpPr/>
          <p:nvPr/>
        </p:nvSpPr>
        <p:spPr>
          <a:xfrm>
            <a:off x="1395307" y="1069847"/>
            <a:ext cx="97536" cy="3792083"/>
          </a:xfrm>
          <a:prstGeom prst="roundRect">
            <a:avLst>
              <a:gd name="adj" fmla="val 0"/>
            </a:avLst>
          </a:prstGeom>
          <a:solidFill>
            <a:schemeClr val="accent1">
              <a:alpha val="100000"/>
            </a:schemeClr>
          </a:solidFill>
        </p:spPr>
        <p:txBody>
          <a:bodyPr/>
          <a:lstStyle/>
          <a:p>
            <a:endParaRPr lang="zh-TW" altLang="en-US"/>
          </a:p>
        </p:txBody>
      </p:sp>
      <p:sp>
        <p:nvSpPr>
          <p:cNvPr id="9" name="TextBox 9"/>
          <p:cNvSpPr txBox="1"/>
          <p:nvPr/>
        </p:nvSpPr>
        <p:spPr>
          <a:xfrm>
            <a:off x="5168326" y="5091454"/>
            <a:ext cx="3480526" cy="1480855"/>
          </a:xfrm>
          <a:prstGeom prst="rect">
            <a:avLst/>
          </a:prstGeom>
        </p:spPr>
        <p:txBody>
          <a:bodyPr vert="horz" wrap="square" lIns="114300" tIns="57150" rIns="114300" bIns="57150" rtlCol="0" anchor="t" anchorCtr="0">
            <a:spAutoFit/>
          </a:bodyPr>
          <a:lstStyle/>
          <a:p>
            <a:pPr algn="just">
              <a:lnSpc>
                <a:spcPct val="120000"/>
              </a:lnSpc>
            </a:pPr>
            <a:r>
              <a:rPr lang="en-US" sz="1500" dirty="0" err="1">
                <a:solidFill>
                  <a:schemeClr val="dk1">
                    <a:alpha val="100000"/>
                  </a:schemeClr>
                </a:solidFill>
                <a:latin typeface="Microsoft Yahei"/>
                <a:ea typeface="Microsoft Yahei"/>
                <a:cs typeface="Microsoft Yahei"/>
              </a:rPr>
              <a:t>避免因静电引起的安全事故，保障人员和设备安全</a:t>
            </a:r>
            <a:r>
              <a:rPr lang="en-US" sz="1500" dirty="0">
                <a:solidFill>
                  <a:schemeClr val="dk1">
                    <a:alpha val="100000"/>
                  </a:schemeClr>
                </a:solidFill>
                <a:latin typeface="Microsoft Yahei"/>
                <a:ea typeface="Microsoft Yahei"/>
                <a:cs typeface="Microsoft Yahei"/>
              </a:rPr>
              <a:t>。</a:t>
            </a:r>
          </a:p>
          <a:p>
            <a:pPr algn="just">
              <a:lnSpc>
                <a:spcPct val="120000"/>
              </a:lnSpc>
            </a:pPr>
            <a:r>
              <a:rPr lang="en-US" sz="1500" dirty="0" err="1">
                <a:solidFill>
                  <a:schemeClr val="dk1">
                    <a:alpha val="100000"/>
                  </a:schemeClr>
                </a:solidFill>
                <a:latin typeface="Microsoft Yahei"/>
                <a:ea typeface="Microsoft Yahei"/>
                <a:cs typeface="Microsoft Yahei"/>
              </a:rPr>
              <a:t>Tránh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các</a:t>
            </a:r>
            <a:r>
              <a:rPr lang="en-US" sz="1500" dirty="0">
                <a:solidFill>
                  <a:schemeClr val="dk1">
                    <a:alpha val="100000"/>
                  </a:schemeClr>
                </a:solidFill>
                <a:latin typeface="Microsoft Yahei"/>
                <a:ea typeface="Microsoft Yahei"/>
                <a:cs typeface="Microsoft Yahei"/>
              </a:rPr>
              <a:t> tai </a:t>
            </a:r>
            <a:r>
              <a:rPr lang="en-US" sz="1500" dirty="0" err="1">
                <a:solidFill>
                  <a:schemeClr val="dk1">
                    <a:alpha val="100000"/>
                  </a:schemeClr>
                </a:solidFill>
                <a:latin typeface="Microsoft Yahei"/>
                <a:ea typeface="Microsoft Yahei"/>
                <a:cs typeface="Microsoft Yahei"/>
              </a:rPr>
              <a:t>nạn</a:t>
            </a:r>
            <a:r>
              <a:rPr lang="en-US" sz="1500" dirty="0">
                <a:solidFill>
                  <a:schemeClr val="dk1">
                    <a:alpha val="100000"/>
                  </a:schemeClr>
                </a:solidFill>
                <a:latin typeface="Microsoft Yahei"/>
                <a:ea typeface="Microsoft Yahei"/>
                <a:cs typeface="Microsoft Yahei"/>
              </a:rPr>
              <a:t> an </a:t>
            </a:r>
            <a:r>
              <a:rPr lang="en-US" sz="1500" dirty="0" err="1">
                <a:solidFill>
                  <a:schemeClr val="dk1">
                    <a:alpha val="100000"/>
                  </a:schemeClr>
                </a:solidFill>
                <a:latin typeface="Microsoft Yahei"/>
                <a:ea typeface="Microsoft Yahei"/>
                <a:cs typeface="Microsoft Yahei"/>
              </a:rPr>
              <a:t>toàn</a:t>
            </a:r>
            <a:r>
              <a:rPr lang="en-US" sz="1500" dirty="0">
                <a:solidFill>
                  <a:schemeClr val="dk1">
                    <a:alpha val="100000"/>
                  </a:schemeClr>
                </a:solidFill>
                <a:latin typeface="Microsoft Yahei"/>
                <a:ea typeface="Microsoft Yahei"/>
                <a:cs typeface="Microsoft Yahei"/>
              </a:rPr>
              <a:t> do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gây</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ra</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đảm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bảo</a:t>
            </a:r>
            <a:r>
              <a:rPr lang="en-US" sz="1500" dirty="0">
                <a:solidFill>
                  <a:schemeClr val="dk1">
                    <a:alpha val="100000"/>
                  </a:schemeClr>
                </a:solidFill>
                <a:latin typeface="Microsoft Yahei"/>
                <a:ea typeface="Microsoft Yahei"/>
                <a:cs typeface="Microsoft Yahei"/>
              </a:rPr>
              <a:t> an </a:t>
            </a:r>
            <a:r>
              <a:rPr lang="en-US" sz="1500" dirty="0" err="1">
                <a:solidFill>
                  <a:schemeClr val="dk1">
                    <a:alpha val="100000"/>
                  </a:schemeClr>
                </a:solidFill>
                <a:latin typeface="Microsoft Yahei"/>
                <a:ea typeface="Microsoft Yahei"/>
                <a:cs typeface="Microsoft Yahei"/>
              </a:rPr>
              <a:t>toàn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cho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nhân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viên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thiết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bị</a:t>
            </a:r>
            <a:r>
              <a:rPr lang="en-US" sz="1500" dirty="0">
                <a:solidFill>
                  <a:schemeClr val="dk1">
                    <a:alpha val="100000"/>
                  </a:schemeClr>
                </a:solidFill>
                <a:latin typeface="Microsoft Yahei"/>
                <a:ea typeface="Microsoft Yahei"/>
                <a:cs typeface="Microsoft Yahei"/>
              </a:rPr>
              <a:t>.</a:t>
            </a:r>
          </a:p>
        </p:txBody>
      </p:sp>
      <p:sp>
        <p:nvSpPr>
          <p:cNvPr id="10" name="TextBox 10"/>
          <p:cNvSpPr txBox="1"/>
          <p:nvPr/>
        </p:nvSpPr>
        <p:spPr>
          <a:xfrm>
            <a:off x="8648852" y="1125085"/>
            <a:ext cx="3466948" cy="1480855"/>
          </a:xfrm>
          <a:prstGeom prst="rect">
            <a:avLst/>
          </a:prstGeom>
        </p:spPr>
        <p:txBody>
          <a:bodyPr vert="horz" wrap="square" lIns="114300" tIns="57150" rIns="114300" bIns="57150" rtlCol="0" anchor="t" anchorCtr="0">
            <a:spAutoFit/>
          </a:bodyPr>
          <a:lstStyle/>
          <a:p>
            <a:pPr algn="just">
              <a:lnSpc>
                <a:spcPct val="120000"/>
              </a:lnSpc>
            </a:pPr>
            <a:r>
              <a:rPr lang="en-US" sz="1500" dirty="0" err="1">
                <a:solidFill>
                  <a:schemeClr val="dk1">
                    <a:alpha val="100000"/>
                  </a:schemeClr>
                </a:solidFill>
                <a:latin typeface="Microsoft Yahei"/>
                <a:ea typeface="Microsoft Yahei"/>
                <a:cs typeface="Microsoft Yahei"/>
              </a:rPr>
              <a:t>促进静电防护领域的技术发展和应用</a:t>
            </a:r>
            <a:r>
              <a:rPr lang="en-US" sz="1500" dirty="0">
                <a:solidFill>
                  <a:schemeClr val="dk1">
                    <a:alpha val="100000"/>
                  </a:schemeClr>
                </a:solidFill>
                <a:latin typeface="Microsoft Yahei"/>
                <a:ea typeface="Microsoft Yahei"/>
                <a:cs typeface="Microsoft Yahei"/>
              </a:rPr>
              <a:t>。</a:t>
            </a:r>
          </a:p>
          <a:p>
            <a:pPr algn="just">
              <a:lnSpc>
                <a:spcPct val="120000"/>
              </a:lnSpc>
            </a:pPr>
            <a:r>
              <a:rPr lang="en-US" sz="1500" dirty="0" err="1">
                <a:solidFill>
                  <a:schemeClr val="dk1">
                    <a:alpha val="100000"/>
                  </a:schemeClr>
                </a:solidFill>
                <a:latin typeface="Microsoft Yahei"/>
                <a:ea typeface="Microsoft Yahei"/>
                <a:cs typeface="Microsoft Yahei"/>
              </a:rPr>
              <a:t>Đẩy</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mạnh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phát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triển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ứng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dụng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công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nghệ</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trong</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lĩnh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vực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bảo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vệ</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a:t>
            </a:r>
          </a:p>
        </p:txBody>
      </p:sp>
      <p:grpSp>
        <p:nvGrpSpPr>
          <p:cNvPr id="11" name="Group 11"/>
          <p:cNvGrpSpPr/>
          <p:nvPr/>
        </p:nvGrpSpPr>
        <p:grpSpPr>
          <a:xfrm>
            <a:off x="454963" y="93878"/>
            <a:ext cx="11519043" cy="834203"/>
            <a:chOff x="454963" y="93878"/>
            <a:chExt cx="11519043" cy="834203"/>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2" name="TextBox 32"/>
            <p:cNvSpPr txBox="1"/>
            <p:nvPr/>
          </p:nvSpPr>
          <p:spPr>
            <a:xfrm>
              <a:off x="1094842" y="93878"/>
              <a:ext cx="10879164" cy="834203"/>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静电防护重要性Tầm</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quan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trọng</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của</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việc</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bảo</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vệ</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tĩnh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điện</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90089" y="1514981"/>
            <a:ext cx="932011" cy="932011"/>
          </a:xfrm>
          <a:prstGeom prst="ellipse">
            <a:avLst/>
          </a:prstGeom>
          <a:solidFill>
            <a:schemeClr val="accent1">
              <a:alpha val="100000"/>
            </a:schemeClr>
          </a:solidFill>
        </p:spPr>
        <p:txBody>
          <a:bodyPr/>
          <a:lstStyle/>
          <a:p>
            <a:endParaRPr lang="zh-TW" altLang="en-US"/>
          </a:p>
        </p:txBody>
      </p:sp>
      <p:sp>
        <p:nvSpPr>
          <p:cNvPr id="3" name="TextBox 3"/>
          <p:cNvSpPr txBox="1"/>
          <p:nvPr/>
        </p:nvSpPr>
        <p:spPr>
          <a:xfrm>
            <a:off x="454963" y="4677159"/>
            <a:ext cx="2781735" cy="1888209"/>
          </a:xfrm>
          <a:prstGeom prst="rect">
            <a:avLst/>
          </a:prstGeom>
        </p:spPr>
        <p:txBody>
          <a:bodyPr vert="horz" wrap="square" lIns="114300" tIns="57150" rIns="114300" bIns="57150" rtlCol="0" anchor="t" anchorCtr="0">
            <a:spAutoFit/>
          </a:bodyPr>
          <a:lstStyle/>
          <a:p>
            <a:pPr algn="just">
              <a:lnSpc>
                <a:spcPct val="96000"/>
              </a:lnSpc>
            </a:pPr>
            <a:r>
              <a:rPr lang="en-US" sz="1500" dirty="0">
                <a:solidFill>
                  <a:schemeClr val="dk1">
                    <a:alpha val="100000"/>
                  </a:schemeClr>
                </a:solidFill>
                <a:latin typeface="Microsoft Yahei"/>
                <a:ea typeface="Microsoft Yahei"/>
                <a:cs typeface="Microsoft Yahei"/>
              </a:rPr>
              <a:t>IEC 61340系列标准是国际上关于静电防护的权威标准，涵盖了静电防护的各个方面。</a:t>
            </a:r>
          </a:p>
          <a:p>
            <a:pPr algn="just">
              <a:lnSpc>
                <a:spcPct val="96000"/>
              </a:lnSpc>
            </a:pPr>
            <a:r>
              <a:rPr lang="en-US" sz="1500" dirty="0" err="1">
                <a:solidFill>
                  <a:schemeClr val="dk1">
                    <a:alpha val="100000"/>
                  </a:schemeClr>
                </a:solidFill>
                <a:latin typeface="Microsoft Yahei"/>
                <a:ea typeface="Microsoft Yahei"/>
                <a:cs typeface="Microsoft Yahei"/>
              </a:rPr>
              <a:t>Bộ</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tiêu</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chuẩn</a:t>
            </a:r>
            <a:r>
              <a:rPr lang="en-US" sz="1500" dirty="0">
                <a:solidFill>
                  <a:schemeClr val="dk1">
                    <a:alpha val="100000"/>
                  </a:schemeClr>
                </a:solidFill>
                <a:latin typeface="Microsoft Yahei"/>
                <a:ea typeface="Microsoft Yahei"/>
                <a:cs typeface="Microsoft Yahei"/>
              </a:rPr>
              <a:t> IEC 61340 </a:t>
            </a:r>
            <a:r>
              <a:rPr lang="en-US" sz="1500" dirty="0" err="1">
                <a:solidFill>
                  <a:schemeClr val="dk1">
                    <a:alpha val="100000"/>
                  </a:schemeClr>
                </a:solidFill>
                <a:latin typeface="Microsoft Yahei"/>
                <a:ea typeface="Microsoft Yahei"/>
                <a:cs typeface="Microsoft Yahei"/>
              </a:rPr>
              <a:t>là</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tiêu</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chuẩn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quốc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tế</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có</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thẩm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quyền</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về</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bảo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vệ</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 bao </a:t>
            </a:r>
            <a:r>
              <a:rPr lang="en-US" sz="1500" dirty="0" err="1">
                <a:solidFill>
                  <a:schemeClr val="dk1">
                    <a:alpha val="100000"/>
                  </a:schemeClr>
                </a:solidFill>
                <a:latin typeface="Microsoft Yahei"/>
                <a:ea typeface="Microsoft Yahei"/>
                <a:cs typeface="Microsoft Yahei"/>
              </a:rPr>
              <a:t>gồm</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tất</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cả</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các</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khía</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cạnh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của</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bảo</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vệ</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tĩnh</a:t>
            </a:r>
            <a:r>
              <a:rPr lang="en-US" sz="1500" dirty="0">
                <a:solidFill>
                  <a:schemeClr val="dk1">
                    <a:alpha val="100000"/>
                  </a:schemeClr>
                </a:solidFill>
                <a:latin typeface="Microsoft Yahei"/>
                <a:ea typeface="Microsoft Yahei"/>
                <a:cs typeface="Microsoft Yahei"/>
              </a:rPr>
              <a:t> </a:t>
            </a:r>
            <a:r>
              <a:rPr lang="en-US" sz="1500" dirty="0" err="1">
                <a:solidFill>
                  <a:schemeClr val="dk1">
                    <a:alpha val="100000"/>
                  </a:schemeClr>
                </a:solidFill>
                <a:latin typeface="Microsoft Yahei"/>
                <a:ea typeface="Microsoft Yahei"/>
                <a:cs typeface="Microsoft Yahei"/>
              </a:rPr>
              <a:t>điện</a:t>
            </a:r>
            <a:r>
              <a:rPr lang="en-US" sz="1500" dirty="0">
                <a:solidFill>
                  <a:schemeClr val="dk1">
                    <a:alpha val="100000"/>
                  </a:schemeClr>
                </a:solidFill>
                <a:latin typeface="Microsoft Yahei"/>
                <a:ea typeface="Microsoft Yahei"/>
                <a:cs typeface="Microsoft Yahei"/>
              </a:rPr>
              <a:t>.</a:t>
            </a:r>
          </a:p>
        </p:txBody>
      </p:sp>
      <p:sp>
        <p:nvSpPr>
          <p:cNvPr id="4" name="TextBox 4"/>
          <p:cNvSpPr txBox="1"/>
          <p:nvPr/>
        </p:nvSpPr>
        <p:spPr>
          <a:xfrm>
            <a:off x="96181" y="3594675"/>
            <a:ext cx="3329807" cy="1012970"/>
          </a:xfrm>
          <a:prstGeom prst="rect">
            <a:avLst/>
          </a:prstGeom>
        </p:spPr>
        <p:txBody>
          <a:bodyPr vert="horz" wrap="square" lIns="114300" tIns="57150" rIns="114300" bIns="57150" rtlCol="0" anchor="t" anchorCtr="0">
            <a:spAutoFit/>
          </a:bodyPr>
          <a:lstStyle/>
          <a:p>
            <a:pPr>
              <a:lnSpc>
                <a:spcPct val="96000"/>
              </a:lnSpc>
            </a:pPr>
            <a:r>
              <a:rPr lang="en-US" sz="2025" b="1" dirty="0" err="1">
                <a:solidFill>
                  <a:schemeClr val="accent1">
                    <a:alpha val="100000"/>
                  </a:schemeClr>
                </a:solidFill>
                <a:latin typeface="Microsoft Yahei"/>
                <a:ea typeface="Microsoft Yahei"/>
                <a:cs typeface="Microsoft Yahei"/>
              </a:rPr>
              <a:t>国际标准</a:t>
            </a:r>
            <a:endParaRPr lang="en-US" sz="2025" b="1" dirty="0">
              <a:solidFill>
                <a:schemeClr val="accent1">
                  <a:alpha val="100000"/>
                </a:schemeClr>
              </a:solidFill>
              <a:latin typeface="Microsoft Yahei"/>
              <a:ea typeface="Microsoft Yahei"/>
              <a:cs typeface="Microsoft Yahei"/>
            </a:endParaRPr>
          </a:p>
          <a:p>
            <a:pPr>
              <a:lnSpc>
                <a:spcPct val="96000"/>
              </a:lnSpc>
            </a:pPr>
            <a:r>
              <a:rPr lang="en-US" sz="2025" b="1" dirty="0" err="1">
                <a:solidFill>
                  <a:schemeClr val="accent1">
                    <a:alpha val="100000"/>
                  </a:schemeClr>
                </a:solidFill>
                <a:latin typeface="Microsoft Yahei"/>
                <a:ea typeface="Microsoft Yahei"/>
                <a:cs typeface="Microsoft Yahei"/>
              </a:rPr>
              <a:t>Tiêu</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chuẩn</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và</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thông</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số</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kỹ</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thuật</a:t>
            </a:r>
            <a:r>
              <a:rPr lang="en-US" sz="2025" b="1" dirty="0">
                <a:solidFill>
                  <a:schemeClr val="accent1">
                    <a:alpha val="100000"/>
                  </a:schemeClr>
                </a:solidFill>
                <a:latin typeface="Microsoft Yahei"/>
                <a:ea typeface="Microsoft Yahei"/>
                <a:cs typeface="Microsoft Yahei"/>
              </a:rPr>
              <a:t> ESD</a:t>
            </a:r>
          </a:p>
        </p:txBody>
      </p:sp>
      <p:cxnSp>
        <p:nvCxnSpPr>
          <p:cNvPr id="5" name="Connector 5"/>
          <p:cNvCxnSpPr/>
          <p:nvPr/>
        </p:nvCxnSpPr>
        <p:spPr>
          <a:xfrm>
            <a:off x="1095003" y="4507169"/>
            <a:ext cx="2676821"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6" name="Connector 6"/>
          <p:cNvCxnSpPr/>
          <p:nvPr/>
        </p:nvCxnSpPr>
        <p:spPr>
          <a:xfrm>
            <a:off x="3569918" y="4041523"/>
            <a:ext cx="207264"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3687773"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txBody>
          <a:bodyPr/>
          <a:lstStyle/>
          <a:p>
            <a:endParaRPr lang="zh-TW" altLang="en-US"/>
          </a:p>
        </p:txBody>
      </p:sp>
      <p:sp>
        <p:nvSpPr>
          <p:cNvPr id="8" name="AutoShape 8"/>
          <p:cNvSpPr/>
          <p:nvPr/>
        </p:nvSpPr>
        <p:spPr>
          <a:xfrm>
            <a:off x="4671297" y="1454147"/>
            <a:ext cx="932011" cy="932011"/>
          </a:xfrm>
          <a:prstGeom prst="ellipse">
            <a:avLst/>
          </a:prstGeom>
          <a:solidFill>
            <a:schemeClr val="accent2">
              <a:alpha val="100000"/>
            </a:schemeClr>
          </a:solidFill>
        </p:spPr>
        <p:txBody>
          <a:bodyPr/>
          <a:lstStyle/>
          <a:p>
            <a:endParaRPr lang="zh-TW" altLang="en-US"/>
          </a:p>
        </p:txBody>
      </p:sp>
      <p:pic>
        <p:nvPicPr>
          <p:cNvPr id="9" name="Picture 9"/>
          <p:cNvPicPr>
            <a:picLocks noChangeAspect="1"/>
          </p:cNvPicPr>
          <p:nvPr/>
        </p:nvPicPr>
        <p:blipFill>
          <a:blip r:embed="rId3"/>
          <a:srcRect l="12583" r="12583"/>
          <a:stretch>
            <a:fillRect/>
          </a:stretch>
        </p:blipFill>
        <p:spPr>
          <a:xfrm>
            <a:off x="5039938" y="1393187"/>
            <a:ext cx="2231507" cy="2231507"/>
          </a:xfrm>
          <a:prstGeom prst="ellipse">
            <a:avLst/>
          </a:prstGeom>
        </p:spPr>
      </p:pic>
      <p:sp>
        <p:nvSpPr>
          <p:cNvPr id="10" name="TextBox 10"/>
          <p:cNvSpPr txBox="1"/>
          <p:nvPr/>
        </p:nvSpPr>
        <p:spPr>
          <a:xfrm>
            <a:off x="4189087" y="3463621"/>
            <a:ext cx="3804522" cy="1012970"/>
          </a:xfrm>
          <a:prstGeom prst="rect">
            <a:avLst/>
          </a:prstGeom>
        </p:spPr>
        <p:txBody>
          <a:bodyPr vert="horz" wrap="square" lIns="114300" tIns="57150" rIns="114300" bIns="57150" rtlCol="0" anchor="t" anchorCtr="0">
            <a:spAutoFit/>
          </a:bodyPr>
          <a:lstStyle/>
          <a:p>
            <a:pPr>
              <a:lnSpc>
                <a:spcPct val="96000"/>
              </a:lnSpc>
            </a:pPr>
            <a:r>
              <a:rPr lang="zh-CN" altLang="en-US" sz="2025" b="1" dirty="0">
                <a:solidFill>
                  <a:schemeClr val="accent1">
                    <a:alpha val="100000"/>
                  </a:schemeClr>
                </a:solidFill>
                <a:latin typeface="Microsoft Yahei"/>
                <a:ea typeface="Microsoft Yahei"/>
                <a:cs typeface="Microsoft Yahei"/>
              </a:rPr>
              <a:t>中国</a:t>
            </a:r>
            <a:r>
              <a:rPr lang="en-US" sz="2025" b="1" dirty="0" err="1">
                <a:solidFill>
                  <a:schemeClr val="accent1">
                    <a:alpha val="100000"/>
                  </a:schemeClr>
                </a:solidFill>
                <a:latin typeface="Microsoft Yahei"/>
                <a:ea typeface="Microsoft Yahei"/>
                <a:cs typeface="Microsoft Yahei"/>
              </a:rPr>
              <a:t>标准</a:t>
            </a:r>
            <a:r>
              <a:rPr lang="zh-CN" altLang="en-US" sz="2025" b="1" dirty="0">
                <a:solidFill>
                  <a:schemeClr val="accent1">
                    <a:alpha val="100000"/>
                  </a:schemeClr>
                </a:solidFill>
                <a:latin typeface="Microsoft Yahei"/>
                <a:ea typeface="Microsoft Yahei"/>
                <a:cs typeface="Microsoft Yahei"/>
              </a:rPr>
              <a:t>（参考）</a:t>
            </a:r>
            <a:endParaRPr lang="en-US" altLang="zh-CN" sz="2025" b="1" dirty="0">
              <a:solidFill>
                <a:schemeClr val="accent1">
                  <a:alpha val="100000"/>
                </a:schemeClr>
              </a:solidFill>
              <a:latin typeface="Microsoft Yahei"/>
              <a:ea typeface="Microsoft Yahei"/>
              <a:cs typeface="Microsoft Yahei"/>
            </a:endParaRPr>
          </a:p>
          <a:p>
            <a:pPr>
              <a:lnSpc>
                <a:spcPct val="96000"/>
              </a:lnSpc>
            </a:pPr>
            <a:r>
              <a:rPr lang="en-US" sz="2025" b="1" dirty="0" err="1">
                <a:solidFill>
                  <a:schemeClr val="accent1">
                    <a:alpha val="100000"/>
                  </a:schemeClr>
                </a:solidFill>
                <a:latin typeface="Microsoft Yahei"/>
                <a:ea typeface="Microsoft Yahei"/>
                <a:cs typeface="Microsoft Yahei"/>
              </a:rPr>
              <a:t>Tiêu</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chuẩn</a:t>
            </a:r>
            <a:r>
              <a:rPr lang="en-US" sz="2025" b="1" dirty="0">
                <a:solidFill>
                  <a:schemeClr val="accent1">
                    <a:alpha val="100000"/>
                  </a:schemeClr>
                </a:solidFill>
                <a:latin typeface="Microsoft Yahei"/>
                <a:ea typeface="Microsoft Yahei"/>
                <a:cs typeface="Microsoft Yahei"/>
              </a:rPr>
              <a:t> Trung </a:t>
            </a:r>
            <a:r>
              <a:rPr lang="en-US" sz="2025" b="1" dirty="0" err="1">
                <a:solidFill>
                  <a:schemeClr val="accent1">
                    <a:alpha val="100000"/>
                  </a:schemeClr>
                </a:solidFill>
                <a:latin typeface="Microsoft Yahei"/>
                <a:ea typeface="Microsoft Yahei"/>
                <a:cs typeface="Microsoft Yahei"/>
              </a:rPr>
              <a:t>Quốc</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tham</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khảo</a:t>
            </a:r>
            <a:r>
              <a:rPr lang="en-US" sz="2025" b="1" dirty="0">
                <a:solidFill>
                  <a:schemeClr val="accent1">
                    <a:alpha val="100000"/>
                  </a:schemeClr>
                </a:solidFill>
                <a:latin typeface="Microsoft Yahei"/>
                <a:ea typeface="Microsoft Yahei"/>
                <a:cs typeface="Microsoft Yahei"/>
              </a:rPr>
              <a:t>)</a:t>
            </a:r>
          </a:p>
        </p:txBody>
      </p:sp>
      <p:cxnSp>
        <p:nvCxnSpPr>
          <p:cNvPr id="11" name="Connector 11"/>
          <p:cNvCxnSpPr/>
          <p:nvPr/>
        </p:nvCxnSpPr>
        <p:spPr>
          <a:xfrm>
            <a:off x="4776211" y="4446335"/>
            <a:ext cx="2676821" cy="0"/>
          </a:xfrm>
          <a:prstGeom prst="line">
            <a:avLst/>
          </a:prstGeom>
          <a:ln w="9525">
            <a:solidFill>
              <a:schemeClr val="accent2">
                <a:lumMod val="75000"/>
              </a:schemeClr>
            </a:solidFill>
            <a:prstDash val="solid"/>
            <a:headEnd type="none"/>
            <a:tailEnd type="none"/>
          </a:ln>
        </p:spPr>
        <p:style>
          <a:lnRef idx="0">
            <a:schemeClr val="accent2"/>
          </a:lnRef>
          <a:fillRef idx="1">
            <a:schemeClr val="accent2"/>
          </a:fillRef>
          <a:effectRef idx="0">
            <a:schemeClr val="accent2"/>
          </a:effectRef>
          <a:fontRef idx="minor">
            <a:schemeClr val="lt1"/>
          </a:fontRef>
        </p:style>
      </p:cxnSp>
      <p:cxnSp>
        <p:nvCxnSpPr>
          <p:cNvPr id="12" name="Connector 12"/>
          <p:cNvCxnSpPr/>
          <p:nvPr/>
        </p:nvCxnSpPr>
        <p:spPr>
          <a:xfrm>
            <a:off x="7426621" y="4041523"/>
            <a:ext cx="207264" cy="0"/>
          </a:xfrm>
          <a:prstGeom prst="line">
            <a:avLst/>
          </a:prstGeom>
          <a:ln w="3810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id="13" name="Freeform 13"/>
          <p:cNvSpPr/>
          <p:nvPr/>
        </p:nvSpPr>
        <p:spPr>
          <a:xfrm>
            <a:off x="7544477"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p:spPr>
        <p:txBody>
          <a:bodyPr/>
          <a:lstStyle/>
          <a:p>
            <a:endParaRPr lang="zh-TW" altLang="en-US"/>
          </a:p>
        </p:txBody>
      </p:sp>
      <p:sp>
        <p:nvSpPr>
          <p:cNvPr id="14" name="AutoShape 14"/>
          <p:cNvSpPr/>
          <p:nvPr/>
        </p:nvSpPr>
        <p:spPr>
          <a:xfrm>
            <a:off x="8373015" y="1454147"/>
            <a:ext cx="932011" cy="932011"/>
          </a:xfrm>
          <a:prstGeom prst="ellipse">
            <a:avLst/>
          </a:prstGeom>
          <a:solidFill>
            <a:schemeClr val="accent1">
              <a:alpha val="100000"/>
            </a:schemeClr>
          </a:solidFill>
        </p:spPr>
        <p:txBody>
          <a:bodyPr/>
          <a:lstStyle/>
          <a:p>
            <a:endParaRPr lang="zh-TW" altLang="en-US"/>
          </a:p>
        </p:txBody>
      </p:sp>
      <p:pic>
        <p:nvPicPr>
          <p:cNvPr id="15" name="Picture 15"/>
          <p:cNvPicPr>
            <a:picLocks noChangeAspect="1"/>
          </p:cNvPicPr>
          <p:nvPr/>
        </p:nvPicPr>
        <p:blipFill>
          <a:blip r:embed="rId4"/>
          <a:srcRect l="16667" r="16667"/>
          <a:stretch>
            <a:fillRect/>
          </a:stretch>
        </p:blipFill>
        <p:spPr>
          <a:xfrm>
            <a:off x="8741656" y="1393187"/>
            <a:ext cx="2231507" cy="2231507"/>
          </a:xfrm>
          <a:prstGeom prst="ellipse">
            <a:avLst/>
          </a:prstGeom>
        </p:spPr>
      </p:pic>
      <p:sp>
        <p:nvSpPr>
          <p:cNvPr id="16" name="TextBox 16"/>
          <p:cNvSpPr txBox="1"/>
          <p:nvPr/>
        </p:nvSpPr>
        <p:spPr>
          <a:xfrm>
            <a:off x="8373015" y="3829496"/>
            <a:ext cx="2676821" cy="713785"/>
          </a:xfrm>
          <a:prstGeom prst="rect">
            <a:avLst/>
          </a:prstGeom>
        </p:spPr>
        <p:txBody>
          <a:bodyPr vert="horz" wrap="square" lIns="114300" tIns="57150" rIns="114300" bIns="57150" rtlCol="0" anchor="t" anchorCtr="0">
            <a:spAutoFit/>
          </a:bodyPr>
          <a:lstStyle/>
          <a:p>
            <a:pPr>
              <a:lnSpc>
                <a:spcPct val="96000"/>
              </a:lnSpc>
            </a:pPr>
            <a:r>
              <a:rPr lang="en-US" sz="2025" b="1" dirty="0" err="1">
                <a:solidFill>
                  <a:schemeClr val="accent1">
                    <a:alpha val="100000"/>
                  </a:schemeClr>
                </a:solidFill>
                <a:latin typeface="Microsoft Yahei"/>
                <a:ea typeface="Microsoft Yahei"/>
                <a:cs typeface="Microsoft Yahei"/>
              </a:rPr>
              <a:t>企业规范Chuẩn</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mực</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doanh</a:t>
            </a:r>
            <a:r>
              <a:rPr lang="en-US" sz="2025" b="1" dirty="0">
                <a:solidFill>
                  <a:schemeClr val="accent1">
                    <a:alpha val="100000"/>
                  </a:schemeClr>
                </a:solidFill>
                <a:latin typeface="Microsoft Yahei"/>
                <a:ea typeface="Microsoft Yahei"/>
                <a:cs typeface="Microsoft Yahei"/>
              </a:rPr>
              <a:t> </a:t>
            </a:r>
            <a:r>
              <a:rPr lang="en-US" sz="2025" b="1" dirty="0" err="1">
                <a:solidFill>
                  <a:schemeClr val="accent1">
                    <a:alpha val="100000"/>
                  </a:schemeClr>
                </a:solidFill>
                <a:latin typeface="Microsoft Yahei"/>
                <a:ea typeface="Microsoft Yahei"/>
                <a:cs typeface="Microsoft Yahei"/>
              </a:rPr>
              <a:t>nghiệp</a:t>
            </a:r>
            <a:endParaRPr lang="en-US" sz="2025" b="1" dirty="0">
              <a:solidFill>
                <a:schemeClr val="accent1">
                  <a:alpha val="100000"/>
                </a:schemeClr>
              </a:solidFill>
              <a:latin typeface="Microsoft Yahei"/>
              <a:ea typeface="Microsoft Yahei"/>
              <a:cs typeface="Microsoft Yahei"/>
            </a:endParaRPr>
          </a:p>
        </p:txBody>
      </p:sp>
      <p:cxnSp>
        <p:nvCxnSpPr>
          <p:cNvPr id="17" name="Connector 17"/>
          <p:cNvCxnSpPr/>
          <p:nvPr/>
        </p:nvCxnSpPr>
        <p:spPr>
          <a:xfrm>
            <a:off x="8477928" y="4446335"/>
            <a:ext cx="2676821"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8" name="Connector 18"/>
          <p:cNvCxnSpPr/>
          <p:nvPr/>
        </p:nvCxnSpPr>
        <p:spPr>
          <a:xfrm>
            <a:off x="10952843" y="4041523"/>
            <a:ext cx="207264"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9" name="Freeform 19"/>
          <p:cNvSpPr/>
          <p:nvPr/>
        </p:nvSpPr>
        <p:spPr>
          <a:xfrm>
            <a:off x="11070699"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txBody>
          <a:bodyPr/>
          <a:lstStyle/>
          <a:p>
            <a:endParaRPr lang="zh-TW" altLang="en-US"/>
          </a:p>
        </p:txBody>
      </p:sp>
      <p:pic>
        <p:nvPicPr>
          <p:cNvPr id="20" name="Picture 20"/>
          <p:cNvPicPr>
            <a:picLocks noChangeAspect="1"/>
          </p:cNvPicPr>
          <p:nvPr/>
        </p:nvPicPr>
        <p:blipFill>
          <a:blip r:embed="rId5"/>
          <a:srcRect l="16542" r="16542"/>
          <a:stretch>
            <a:fillRect/>
          </a:stretch>
        </p:blipFill>
        <p:spPr>
          <a:xfrm>
            <a:off x="1358558" y="1454147"/>
            <a:ext cx="2231507" cy="2231507"/>
          </a:xfrm>
          <a:prstGeom prst="ellipse">
            <a:avLst/>
          </a:prstGeom>
        </p:spPr>
      </p:pic>
      <p:sp>
        <p:nvSpPr>
          <p:cNvPr id="21" name="TextBox 21"/>
          <p:cNvSpPr txBox="1"/>
          <p:nvPr/>
        </p:nvSpPr>
        <p:spPr>
          <a:xfrm>
            <a:off x="3994482" y="4736799"/>
            <a:ext cx="3701718" cy="1445011"/>
          </a:xfrm>
          <a:prstGeom prst="rect">
            <a:avLst/>
          </a:prstGeom>
        </p:spPr>
        <p:txBody>
          <a:bodyPr vert="horz" wrap="square" lIns="114300" tIns="57150" rIns="114300" bIns="57150" rtlCol="0" anchor="t" anchorCtr="0">
            <a:spAutoFit/>
          </a:bodyPr>
          <a:lstStyle/>
          <a:p>
            <a:pPr algn="just">
              <a:lnSpc>
                <a:spcPct val="96000"/>
              </a:lnSpc>
            </a:pPr>
            <a:r>
              <a:rPr lang="zh-CN" altLang="en-US" sz="1500" dirty="0">
                <a:solidFill>
                  <a:schemeClr val="dk1">
                    <a:alpha val="100000"/>
                  </a:schemeClr>
                </a:solidFill>
                <a:latin typeface="Microsoft Yahei"/>
                <a:ea typeface="Microsoft Yahei"/>
                <a:cs typeface="Microsoft Yahei"/>
              </a:rPr>
              <a:t>中国</a:t>
            </a:r>
            <a:r>
              <a:rPr lang="en-US" sz="1500" dirty="0" err="1">
                <a:solidFill>
                  <a:schemeClr val="dk1">
                    <a:alpha val="100000"/>
                  </a:schemeClr>
                </a:solidFill>
                <a:latin typeface="Microsoft Yahei"/>
                <a:ea typeface="Microsoft Yahei"/>
                <a:cs typeface="Microsoft Yahei"/>
              </a:rPr>
              <a:t>也制定了相应的静电防护标准，如GB</a:t>
            </a:r>
            <a:r>
              <a:rPr lang="en-US" sz="1500" dirty="0">
                <a:solidFill>
                  <a:schemeClr val="dk1">
                    <a:alpha val="100000"/>
                  </a:schemeClr>
                </a:solidFill>
                <a:latin typeface="Microsoft Yahei"/>
                <a:ea typeface="Microsoft Yahei"/>
                <a:cs typeface="Microsoft Yahei"/>
              </a:rPr>
              <a:t>/T 15463《静电安全术语》等。</a:t>
            </a:r>
            <a:r>
              <a:rPr lang="vi-VN" sz="1500" dirty="0">
                <a:solidFill>
                  <a:schemeClr val="dk1">
                    <a:alpha val="100000"/>
                  </a:schemeClr>
                </a:solidFill>
                <a:latin typeface="Microsoft Yahei"/>
                <a:ea typeface="Microsoft Yahei"/>
                <a:cs typeface="Microsoft Yahei"/>
              </a:rPr>
              <a:t>Trung Quốc cũng đã xây dựng các tiêu chuẩn bảo vệ tĩnh điện tương ứng, chẳng hạn như "Thuật ngữ an toàn tĩnh điện" GB/T 15463, v.v.</a:t>
            </a:r>
            <a:endParaRPr lang="en-US" sz="1500" dirty="0">
              <a:solidFill>
                <a:schemeClr val="dk1">
                  <a:alpha val="100000"/>
                </a:schemeClr>
              </a:solidFill>
              <a:latin typeface="Microsoft Yahei"/>
              <a:ea typeface="Microsoft Yahei"/>
              <a:cs typeface="Microsoft Yahei"/>
            </a:endParaRPr>
          </a:p>
        </p:txBody>
      </p:sp>
      <p:sp>
        <p:nvSpPr>
          <p:cNvPr id="22" name="TextBox 22"/>
          <p:cNvSpPr txBox="1"/>
          <p:nvPr/>
        </p:nvSpPr>
        <p:spPr>
          <a:xfrm>
            <a:off x="8373015" y="4677159"/>
            <a:ext cx="3895185" cy="2109808"/>
          </a:xfrm>
          <a:prstGeom prst="rect">
            <a:avLst/>
          </a:prstGeom>
        </p:spPr>
        <p:txBody>
          <a:bodyPr vert="horz" wrap="square" lIns="114300" tIns="57150" rIns="114300" bIns="57150" rtlCol="0" anchor="t" anchorCtr="0">
            <a:spAutoFit/>
          </a:bodyPr>
          <a:lstStyle/>
          <a:p>
            <a:pPr algn="just">
              <a:lnSpc>
                <a:spcPct val="96000"/>
              </a:lnSpc>
            </a:pPr>
            <a:r>
              <a:rPr lang="en-US" sz="1500" dirty="0" err="1">
                <a:solidFill>
                  <a:schemeClr val="dk1">
                    <a:alpha val="100000"/>
                  </a:schemeClr>
                </a:solidFill>
                <a:latin typeface="Microsoft Yahei"/>
                <a:ea typeface="Microsoft Yahei"/>
                <a:cs typeface="Microsoft Yahei"/>
              </a:rPr>
              <a:t>各电子制造企业根据自身情况制定相应的静电防护规范和操作流程，以确保生产过程中的静电安全</a:t>
            </a:r>
            <a:r>
              <a:rPr lang="en-US" sz="1500" dirty="0">
                <a:solidFill>
                  <a:schemeClr val="dk1">
                    <a:alpha val="100000"/>
                  </a:schemeClr>
                </a:solidFill>
                <a:latin typeface="Microsoft Yahei"/>
                <a:ea typeface="Microsoft Yahei"/>
                <a:cs typeface="Microsoft Yahei"/>
              </a:rPr>
              <a:t>。</a:t>
            </a:r>
          </a:p>
          <a:p>
            <a:pPr algn="just">
              <a:lnSpc>
                <a:spcPct val="96000"/>
              </a:lnSpc>
            </a:pPr>
            <a:r>
              <a:rPr lang="vi-VN" sz="1500" dirty="0">
                <a:solidFill>
                  <a:schemeClr val="dk1">
                    <a:alpha val="100000"/>
                  </a:schemeClr>
                </a:solidFill>
                <a:latin typeface="Microsoft Yahei"/>
                <a:ea typeface="Microsoft Yahei"/>
                <a:cs typeface="Microsoft Yahei"/>
              </a:rPr>
              <a:t>Mỗi công ty sản xuất điện tử xây dựng các thông số kỹ thuật và quy trình vận hành bảo vệ tĩnh điện tương ứng tùy theo tình hình riêng của mình để đảm bảo an toàn tĩnh điện trong quá trình sản xuất.</a:t>
            </a:r>
            <a:endParaRPr lang="en-US" sz="1500" dirty="0">
              <a:solidFill>
                <a:schemeClr val="dk1">
                  <a:alpha val="100000"/>
                </a:schemeClr>
              </a:solidFill>
              <a:latin typeface="Microsoft Yahei"/>
              <a:ea typeface="Microsoft Yahei"/>
              <a:cs typeface="Microsoft Yahei"/>
            </a:endParaRPr>
          </a:p>
        </p:txBody>
      </p:sp>
      <p:sp>
        <p:nvSpPr>
          <p:cNvPr id="23" name="TextBox 23"/>
          <p:cNvSpPr txBox="1"/>
          <p:nvPr/>
        </p:nvSpPr>
        <p:spPr>
          <a:xfrm>
            <a:off x="8392065"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alpha val="100000"/>
                  </a:srgbClr>
                </a:solidFill>
                <a:latin typeface="Microsoft Yahei"/>
                <a:ea typeface="Microsoft Yahei"/>
                <a:cs typeface="Microsoft Yahei"/>
              </a:rPr>
              <a:t>03</a:t>
            </a:r>
          </a:p>
        </p:txBody>
      </p:sp>
      <p:sp>
        <p:nvSpPr>
          <p:cNvPr id="24" name="TextBox 24"/>
          <p:cNvSpPr txBox="1"/>
          <p:nvPr/>
        </p:nvSpPr>
        <p:spPr>
          <a:xfrm>
            <a:off x="4690347" y="1604894"/>
            <a:ext cx="578298" cy="437007"/>
          </a:xfrm>
          <a:prstGeom prst="rect">
            <a:avLst/>
          </a:prstGeom>
        </p:spPr>
        <p:txBody>
          <a:bodyPr vert="horz" wrap="square" lIns="114300" tIns="57150" rIns="114300" bIns="57150" rtlCol="0" anchor="ctr" anchorCtr="1">
            <a:spAutoFit/>
          </a:bodyPr>
          <a:lstStyle/>
          <a:p>
            <a:pPr>
              <a:lnSpc>
                <a:spcPct val="100000"/>
              </a:lnSpc>
              <a:spcBef>
                <a:spcPts val="450"/>
              </a:spcBef>
            </a:pPr>
            <a:r>
              <a:rPr lang="en-US" sz="2025" b="1">
                <a:solidFill>
                  <a:srgbClr val="FFFFFF">
                    <a:alpha val="100000"/>
                  </a:srgbClr>
                </a:solidFill>
                <a:latin typeface="Microsoft Yahei"/>
                <a:ea typeface="Microsoft Yahei"/>
                <a:cs typeface="Microsoft Yahei"/>
              </a:rPr>
              <a:t>02</a:t>
            </a:r>
          </a:p>
        </p:txBody>
      </p:sp>
      <p:sp>
        <p:nvSpPr>
          <p:cNvPr id="25" name="TextBox 25"/>
          <p:cNvSpPr txBox="1"/>
          <p:nvPr/>
        </p:nvSpPr>
        <p:spPr>
          <a:xfrm>
            <a:off x="980564"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alpha val="100000"/>
                  </a:srgbClr>
                </a:solidFill>
                <a:latin typeface="Microsoft Yahei"/>
                <a:ea typeface="Microsoft Yahei"/>
                <a:cs typeface="Microsoft Yahei"/>
              </a:rPr>
              <a:t>01</a:t>
            </a:r>
          </a:p>
        </p:txBody>
      </p:sp>
      <p:grpSp>
        <p:nvGrpSpPr>
          <p:cNvPr id="26" name="Group 26"/>
          <p:cNvGrpSpPr/>
          <p:nvPr/>
        </p:nvGrpSpPr>
        <p:grpSpPr>
          <a:xfrm>
            <a:off x="454963" y="93878"/>
            <a:ext cx="10641129" cy="914400"/>
            <a:chOff x="454963" y="93878"/>
            <a:chExt cx="10641129" cy="914400"/>
          </a:xfrm>
        </p:grpSpPr>
        <p:sp>
          <p:nvSpPr>
            <p:cNvPr id="27" name="AutoShape 27"/>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28" name="AutoShape 28"/>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29" name="AutoShape 29"/>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30" name="AutoShape 30"/>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31" name="AutoShape 31"/>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32" name="AutoShape 32"/>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33" name="AutoShape 33"/>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34" name="AutoShape 34"/>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35" name="AutoShape 35"/>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36" name="AutoShape 36"/>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37" name="AutoShape 37"/>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38" name="AutoShape 38"/>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39" name="AutoShape 39"/>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40" name="AutoShape 40"/>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41" name="AutoShape 41"/>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42" name="AutoShape 42"/>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43" name="AutoShape 43"/>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44" name="AutoShape 44"/>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45" name="AutoShape 45"/>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46" name="AutoShape 46"/>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47" name="TextBox 4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ESD标准与规范</a:t>
              </a:r>
              <a:endParaRPr lang="en-US" sz="3000" b="1" dirty="0">
                <a:solidFill>
                  <a:schemeClr val="accent1">
                    <a:alpha val="100000"/>
                  </a:schemeClr>
                </a:solidFill>
                <a:latin typeface="Microsoft Yahei"/>
                <a:ea typeface="Microsoft Yahei"/>
                <a:cs typeface="Microsoft Yahei"/>
              </a:endParaR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41022" y="2505551"/>
            <a:ext cx="1169862" cy="1169862"/>
          </a:xfrm>
          <a:prstGeom prst="ellipse">
            <a:avLst/>
          </a:prstGeom>
          <a:gradFill>
            <a:gsLst>
              <a:gs pos="0">
                <a:schemeClr val="accent5">
                  <a:alpha val="100000"/>
                </a:schemeClr>
              </a:gs>
              <a:gs pos="100000">
                <a:schemeClr val="lt2">
                  <a:alpha val="100000"/>
                </a:schemeClr>
              </a:gs>
            </a:gsLst>
            <a:lin ang="4500000"/>
            <a:tileRect/>
          </a:gradFill>
        </p:spPr>
        <p:txBody>
          <a:bodyPr/>
          <a:lstStyle/>
          <a:p>
            <a:endParaRPr lang="zh-TW" altLang="en-US"/>
          </a:p>
        </p:txBody>
      </p:sp>
      <p:sp>
        <p:nvSpPr>
          <p:cNvPr id="3" name="TextBox 3"/>
          <p:cNvSpPr txBox="1"/>
          <p:nvPr/>
        </p:nvSpPr>
        <p:spPr>
          <a:xfrm>
            <a:off x="2857192" y="2151175"/>
            <a:ext cx="9695079" cy="2189683"/>
          </a:xfrm>
          <a:prstGeom prst="rect">
            <a:avLst/>
          </a:prstGeom>
        </p:spPr>
        <p:txBody>
          <a:bodyPr vert="horz" wrap="square" lIns="114300" tIns="57150" rIns="114300" bIns="57150" rtlCol="0" anchor="t" anchorCtr="0">
            <a:spAutoFit/>
          </a:bodyPr>
          <a:lstStyle/>
          <a:p>
            <a:pPr>
              <a:lnSpc>
                <a:spcPct val="100000"/>
              </a:lnSpc>
              <a:spcBef>
                <a:spcPts val="450"/>
              </a:spcBef>
            </a:pPr>
            <a:r>
              <a:rPr lang="en-US" sz="12300" b="1">
                <a:solidFill>
                  <a:schemeClr val="dk1">
                    <a:alpha val="100000"/>
                  </a:schemeClr>
                </a:solidFill>
                <a:latin typeface="Microsoft Yahei"/>
                <a:ea typeface="Microsoft Yahei"/>
                <a:cs typeface="Microsoft Yahei"/>
              </a:rPr>
              <a:t>02</a:t>
            </a:r>
          </a:p>
        </p:txBody>
      </p:sp>
      <p:sp>
        <p:nvSpPr>
          <p:cNvPr id="4" name="TextBox 4"/>
          <p:cNvSpPr txBox="1"/>
          <p:nvPr/>
        </p:nvSpPr>
        <p:spPr>
          <a:xfrm>
            <a:off x="5117748" y="1632401"/>
            <a:ext cx="7074251" cy="3227230"/>
          </a:xfrm>
          <a:prstGeom prst="rect">
            <a:avLst/>
          </a:prstGeom>
        </p:spPr>
        <p:txBody>
          <a:bodyPr vert="horz" wrap="square" lIns="114300" tIns="57150" rIns="114300" bIns="57150" rtlCol="0" anchor="ctr" anchorCtr="0">
            <a:spAutoFit/>
          </a:bodyPr>
          <a:lstStyle/>
          <a:p>
            <a:pPr>
              <a:lnSpc>
                <a:spcPct val="120000"/>
              </a:lnSpc>
              <a:spcBef>
                <a:spcPts val="450"/>
              </a:spcBef>
            </a:pPr>
            <a:r>
              <a:rPr lang="en-US" sz="4200" b="1" dirty="0" err="1">
                <a:solidFill>
                  <a:srgbClr val="000000">
                    <a:alpha val="100000"/>
                  </a:srgbClr>
                </a:solidFill>
                <a:latin typeface="Microsoft Yahei"/>
                <a:ea typeface="Microsoft Yahei"/>
                <a:cs typeface="Microsoft Yahei"/>
              </a:rPr>
              <a:t>静电产生原理及影响因素</a:t>
            </a:r>
            <a:endParaRPr lang="en-US" sz="4200" b="1" dirty="0">
              <a:solidFill>
                <a:srgbClr val="000000">
                  <a:alpha val="100000"/>
                </a:srgbClr>
              </a:solidFill>
              <a:latin typeface="Microsoft Yahei"/>
              <a:ea typeface="Microsoft Yahei"/>
              <a:cs typeface="Microsoft Yahei"/>
            </a:endParaRPr>
          </a:p>
          <a:p>
            <a:pPr>
              <a:lnSpc>
                <a:spcPct val="120000"/>
              </a:lnSpc>
              <a:spcBef>
                <a:spcPts val="450"/>
              </a:spcBef>
            </a:pPr>
            <a:r>
              <a:rPr lang="vi-VN" sz="4200" b="1" dirty="0">
                <a:solidFill>
                  <a:srgbClr val="000000">
                    <a:alpha val="100000"/>
                  </a:srgbClr>
                </a:solidFill>
                <a:latin typeface="Microsoft Yahei"/>
                <a:ea typeface="Microsoft Yahei"/>
                <a:cs typeface="Microsoft Yahei"/>
              </a:rPr>
              <a:t>Nguyên lý và các yếu tố ảnh hưởng đến sự phát sinh tĩnh điện</a:t>
            </a:r>
            <a:endParaRPr lang="en-US" sz="4200" b="1" dirty="0">
              <a:solidFill>
                <a:srgbClr val="000000">
                  <a:alpha val="100000"/>
                </a:srgbClr>
              </a:solidFill>
              <a:latin typeface="Microsoft Yahei"/>
              <a:ea typeface="Microsoft Yahei"/>
              <a:cs typeface="Microsoft Yahei"/>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837" y="1604867"/>
            <a:ext cx="3394996" cy="2281333"/>
          </a:xfrm>
          <a:prstGeom prst="rect">
            <a:avLst/>
          </a:prstGeom>
          <a:solidFill>
            <a:schemeClr val="accent1">
              <a:alpha val="100000"/>
            </a:schemeClr>
          </a:solidFill>
        </p:spPr>
        <p:txBody>
          <a:bodyPr vert="horz" wrap="square" lIns="91440" tIns="45720" rIns="91440" bIns="45720" rtlCol="0" anchor="ctr" anchorCtr="0">
            <a:noAutofit/>
          </a:bodyPr>
          <a:lstStyle/>
          <a:p>
            <a:pPr algn="ctr">
              <a:defRPr/>
            </a:pPr>
            <a:r>
              <a:rPr lang="en-US" sz="2940">
                <a:solidFill>
                  <a:srgbClr val="FFFFFF">
                    <a:alpha val="100000"/>
                  </a:srgbClr>
                </a:solidFill>
                <a:latin typeface="Calibri"/>
                <a:ea typeface="Calibri"/>
                <a:cs typeface="Calibri"/>
              </a:rPr>
              <a:t>    </a:t>
            </a:r>
            <a:endParaRPr lang="en-US" sz="1100"/>
          </a:p>
        </p:txBody>
      </p:sp>
      <p:sp>
        <p:nvSpPr>
          <p:cNvPr id="3" name="AutoShape 3"/>
          <p:cNvSpPr/>
          <p:nvPr/>
        </p:nvSpPr>
        <p:spPr>
          <a:xfrm>
            <a:off x="4376738" y="3721608"/>
            <a:ext cx="3394996" cy="2116741"/>
          </a:xfrm>
          <a:prstGeom prst="rect">
            <a:avLst/>
          </a:prstGeom>
          <a:solidFill>
            <a:schemeClr val="accent1">
              <a:alpha val="100000"/>
            </a:schemeClr>
          </a:solidFill>
        </p:spPr>
        <p:txBody>
          <a:bodyPr/>
          <a:lstStyle/>
          <a:p>
            <a:endParaRPr lang="zh-TW" altLang="en-US"/>
          </a:p>
        </p:txBody>
      </p:sp>
      <p:sp>
        <p:nvSpPr>
          <p:cNvPr id="4" name="AutoShape 4"/>
          <p:cNvSpPr/>
          <p:nvPr/>
        </p:nvSpPr>
        <p:spPr>
          <a:xfrm>
            <a:off x="7771733" y="1604867"/>
            <a:ext cx="3394996" cy="2116741"/>
          </a:xfrm>
          <a:prstGeom prst="rect">
            <a:avLst/>
          </a:prstGeom>
          <a:solidFill>
            <a:schemeClr val="accent1">
              <a:alpha val="100000"/>
            </a:schemeClr>
          </a:solidFill>
        </p:spPr>
        <p:txBody>
          <a:bodyPr/>
          <a:lstStyle/>
          <a:p>
            <a:endParaRPr lang="zh-TW" altLang="en-US"/>
          </a:p>
        </p:txBody>
      </p:sp>
      <p:pic>
        <p:nvPicPr>
          <p:cNvPr id="5" name="Picture 5"/>
          <p:cNvPicPr>
            <a:picLocks noChangeAspect="1"/>
          </p:cNvPicPr>
          <p:nvPr/>
        </p:nvPicPr>
        <p:blipFill>
          <a:blip r:embed="rId3"/>
          <a:srcRect t="10858" b="10858"/>
          <a:stretch>
            <a:fillRect/>
          </a:stretch>
        </p:blipFill>
        <p:spPr>
          <a:xfrm>
            <a:off x="990600" y="3875936"/>
            <a:ext cx="3394942" cy="2143864"/>
          </a:xfrm>
          <a:prstGeom prst="rect">
            <a:avLst/>
          </a:prstGeom>
        </p:spPr>
      </p:pic>
      <p:pic>
        <p:nvPicPr>
          <p:cNvPr id="6" name="Picture 6"/>
          <p:cNvPicPr>
            <a:picLocks noChangeAspect="1"/>
          </p:cNvPicPr>
          <p:nvPr/>
        </p:nvPicPr>
        <p:blipFill>
          <a:blip r:embed="rId4"/>
          <a:srcRect t="7901" b="7901"/>
          <a:stretch>
            <a:fillRect/>
          </a:stretch>
        </p:blipFill>
        <p:spPr>
          <a:xfrm>
            <a:off x="4376812" y="1577730"/>
            <a:ext cx="3394942" cy="2143864"/>
          </a:xfrm>
          <a:prstGeom prst="rect">
            <a:avLst/>
          </a:prstGeom>
        </p:spPr>
      </p:pic>
      <p:pic>
        <p:nvPicPr>
          <p:cNvPr id="7" name="Picture 7"/>
          <p:cNvPicPr>
            <a:picLocks noChangeAspect="1"/>
          </p:cNvPicPr>
          <p:nvPr/>
        </p:nvPicPr>
        <p:blipFill>
          <a:blip r:embed="rId5"/>
          <a:srcRect t="18426" b="18426"/>
          <a:stretch>
            <a:fillRect/>
          </a:stretch>
        </p:blipFill>
        <p:spPr>
          <a:xfrm>
            <a:off x="7771733" y="3721608"/>
            <a:ext cx="3394942" cy="2143864"/>
          </a:xfrm>
          <a:prstGeom prst="rect">
            <a:avLst/>
          </a:prstGeom>
        </p:spPr>
      </p:pic>
      <p:grpSp>
        <p:nvGrpSpPr>
          <p:cNvPr id="8" name="Group 8"/>
          <p:cNvGrpSpPr/>
          <p:nvPr/>
        </p:nvGrpSpPr>
        <p:grpSpPr>
          <a:xfrm>
            <a:off x="454963" y="93878"/>
            <a:ext cx="10641129" cy="834203"/>
            <a:chOff x="454963" y="93878"/>
            <a:chExt cx="10641129" cy="834203"/>
          </a:xfrm>
        </p:grpSpPr>
        <p:sp>
          <p:nvSpPr>
            <p:cNvPr id="9" name="AutoShape 9"/>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0" name="AutoShape 10"/>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1" name="AutoShape 11"/>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2" name="AutoShape 12"/>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13" name="AutoShape 13"/>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14" name="AutoShape 14"/>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15" name="AutoShape 15"/>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16" name="AutoShape 16"/>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17" name="AutoShape 17"/>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18" name="AutoShape 18"/>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19" name="AutoShape 19"/>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0" name="AutoShape 20"/>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1" name="AutoShape 21"/>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2" name="AutoShape 22"/>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23" name="AutoShape 23"/>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24" name="AutoShape 24"/>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25" name="AutoShape 25"/>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26" name="AutoShape 26"/>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27" name="AutoShape 27"/>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28" name="AutoShape 28"/>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29" name="TextBox 29"/>
            <p:cNvSpPr txBox="1"/>
            <p:nvPr/>
          </p:nvSpPr>
          <p:spPr>
            <a:xfrm>
              <a:off x="1094842" y="93878"/>
              <a:ext cx="10001250" cy="834203"/>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静电产生原理Nguyên</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lý</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tạo</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tĩnh</a:t>
              </a:r>
              <a:r>
                <a:rPr lang="en-US" sz="3000" b="1" dirty="0">
                  <a:solidFill>
                    <a:schemeClr val="accent1">
                      <a:alpha val="100000"/>
                    </a:schemeClr>
                  </a:solidFill>
                  <a:latin typeface="Microsoft Yahei"/>
                  <a:ea typeface="Microsoft Yahei"/>
                  <a:cs typeface="Microsoft Yahei"/>
                </a:rPr>
                <a:t> </a:t>
              </a:r>
              <a:r>
                <a:rPr lang="en-US" sz="3000" b="1" dirty="0" err="1">
                  <a:solidFill>
                    <a:schemeClr val="accent1">
                      <a:alpha val="100000"/>
                    </a:schemeClr>
                  </a:solidFill>
                  <a:latin typeface="Microsoft Yahei"/>
                  <a:ea typeface="Microsoft Yahei"/>
                  <a:cs typeface="Microsoft Yahei"/>
                </a:rPr>
                <a:t>điện</a:t>
              </a:r>
              <a:endParaRPr lang="en-US" sz="3000" b="1" dirty="0">
                <a:solidFill>
                  <a:schemeClr val="accent1">
                    <a:alpha val="100000"/>
                  </a:schemeClr>
                </a:solidFill>
                <a:latin typeface="Microsoft Yahei"/>
                <a:ea typeface="Microsoft Yahei"/>
                <a:cs typeface="Microsoft Yahei"/>
              </a:endParaRPr>
            </a:p>
          </p:txBody>
        </p:sp>
      </p:grpSp>
      <p:sp>
        <p:nvSpPr>
          <p:cNvPr id="30" name="TextBox 30"/>
          <p:cNvSpPr txBox="1"/>
          <p:nvPr/>
        </p:nvSpPr>
        <p:spPr>
          <a:xfrm>
            <a:off x="981837" y="1604867"/>
            <a:ext cx="3394996" cy="490334"/>
          </a:xfrm>
          <a:prstGeom prst="rect">
            <a:avLst/>
          </a:prstGeom>
        </p:spPr>
        <p:txBody>
          <a:bodyPr vert="horz" wrap="square" lIns="66008" tIns="33052" rIns="66008" bIns="33052" rtlCol="0" anchor="t" anchorCtr="0">
            <a:normAutofit fontScale="85000" lnSpcReduction="10000"/>
          </a:bodyPr>
          <a:lstStyle/>
          <a:p>
            <a:pPr algn="ctr">
              <a:lnSpc>
                <a:spcPct val="150000"/>
              </a:lnSpc>
            </a:pPr>
            <a:r>
              <a:rPr lang="en-US" sz="2025" b="1" dirty="0" err="1">
                <a:solidFill>
                  <a:srgbClr val="FFFDFD">
                    <a:alpha val="100000"/>
                  </a:srgbClr>
                </a:solidFill>
                <a:latin typeface="Microsoft Yahei"/>
                <a:ea typeface="Microsoft Yahei"/>
                <a:cs typeface="Microsoft Yahei"/>
              </a:rPr>
              <a:t>接触起电Liên</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hệ</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điện</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khí</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hóa</a:t>
            </a:r>
            <a:endParaRPr lang="en-US" sz="2025" b="1" dirty="0">
              <a:solidFill>
                <a:srgbClr val="FFFDFD">
                  <a:alpha val="100000"/>
                </a:srgbClr>
              </a:solidFill>
              <a:latin typeface="Microsoft Yahei"/>
              <a:ea typeface="Microsoft Yahei"/>
              <a:cs typeface="Microsoft Yahei"/>
            </a:endParaRPr>
          </a:p>
        </p:txBody>
      </p:sp>
      <p:sp>
        <p:nvSpPr>
          <p:cNvPr id="31" name="TextBox 31"/>
          <p:cNvSpPr txBox="1"/>
          <p:nvPr/>
        </p:nvSpPr>
        <p:spPr>
          <a:xfrm>
            <a:off x="1090562" y="2039620"/>
            <a:ext cx="3286271" cy="1654845"/>
          </a:xfrm>
          <a:prstGeom prst="rect">
            <a:avLst/>
          </a:prstGeom>
        </p:spPr>
        <p:txBody>
          <a:bodyPr vert="horz" wrap="square" lIns="66008" tIns="33052" rIns="66008" bIns="33052" rtlCol="0" anchor="ctr" anchorCtr="1">
            <a:normAutofit fontScale="92500"/>
          </a:bodyPr>
          <a:lstStyle/>
          <a:p>
            <a:pPr algn="l"/>
            <a:r>
              <a:rPr lang="en-US" sz="1500" dirty="0" err="1">
                <a:solidFill>
                  <a:srgbClr val="FFFDFD">
                    <a:alpha val="100000"/>
                  </a:srgbClr>
                </a:solidFill>
                <a:latin typeface="Microsoft Yahei"/>
                <a:ea typeface="Microsoft Yahei"/>
                <a:cs typeface="Microsoft Yahei"/>
              </a:rPr>
              <a:t>两个物体接触后，由于不同物体对电子的吸引力不同，电子会从一个物体转移到另一个物体，从而产生静电</a:t>
            </a:r>
            <a:r>
              <a:rPr lang="en-US" sz="1500" dirty="0">
                <a:solidFill>
                  <a:srgbClr val="FFFDFD">
                    <a:alpha val="100000"/>
                  </a:srgbClr>
                </a:solidFill>
                <a:latin typeface="Microsoft Yahei"/>
                <a:ea typeface="Microsoft Yahei"/>
                <a:cs typeface="Microsoft Yahei"/>
              </a:rPr>
              <a:t>。 Khi </a:t>
            </a:r>
            <a:r>
              <a:rPr lang="en-US" sz="1500" dirty="0" err="1">
                <a:solidFill>
                  <a:srgbClr val="FFFDFD">
                    <a:alpha val="100000"/>
                  </a:srgbClr>
                </a:solidFill>
                <a:latin typeface="Microsoft Yahei"/>
                <a:ea typeface="Microsoft Yahei"/>
                <a:cs typeface="Microsoft Yahei"/>
              </a:rPr>
              <a:t>hai</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vật</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tiếp</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xúc</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nhau</a:t>
            </a:r>
            <a:r>
              <a:rPr lang="en-US" sz="1500" dirty="0">
                <a:solidFill>
                  <a:srgbClr val="FFFDFD">
                    <a:alpha val="100000"/>
                  </a:srgbClr>
                </a:solidFill>
                <a:latin typeface="Microsoft Yahei"/>
                <a:ea typeface="Microsoft Yahei"/>
                <a:cs typeface="Microsoft Yahei"/>
              </a:rPr>
              <a:t>, do </a:t>
            </a:r>
            <a:r>
              <a:rPr lang="en-US" sz="1500" dirty="0" err="1">
                <a:solidFill>
                  <a:srgbClr val="FFFDFD">
                    <a:alpha val="100000"/>
                  </a:srgbClr>
                </a:solidFill>
                <a:latin typeface="Microsoft Yahei"/>
                <a:ea typeface="Microsoft Yahei"/>
                <a:cs typeface="Microsoft Yahei"/>
              </a:rPr>
              <a:t>lực</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hút</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của</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các</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vật</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khác</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nhau</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đối</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với</a:t>
            </a:r>
            <a:r>
              <a:rPr lang="en-US" sz="1500" dirty="0">
                <a:solidFill>
                  <a:srgbClr val="FFFDFD">
                    <a:alpha val="100000"/>
                  </a:srgbClr>
                </a:solidFill>
                <a:latin typeface="Microsoft Yahei"/>
                <a:ea typeface="Microsoft Yahei"/>
                <a:cs typeface="Microsoft Yahei"/>
              </a:rPr>
              <a:t> electron </a:t>
            </a:r>
            <a:r>
              <a:rPr lang="en-US" sz="1500" dirty="0" err="1">
                <a:solidFill>
                  <a:srgbClr val="FFFDFD">
                    <a:alpha val="100000"/>
                  </a:srgbClr>
                </a:solidFill>
                <a:latin typeface="Microsoft Yahei"/>
                <a:ea typeface="Microsoft Yahei"/>
                <a:cs typeface="Microsoft Yahei"/>
              </a:rPr>
              <a:t>nên</a:t>
            </a:r>
            <a:r>
              <a:rPr lang="en-US" sz="1500" dirty="0">
                <a:solidFill>
                  <a:srgbClr val="FFFDFD">
                    <a:alpha val="100000"/>
                  </a:srgbClr>
                </a:solidFill>
                <a:latin typeface="Microsoft Yahei"/>
                <a:ea typeface="Microsoft Yahei"/>
                <a:cs typeface="Microsoft Yahei"/>
              </a:rPr>
              <a:t> electron </a:t>
            </a:r>
            <a:r>
              <a:rPr lang="en-US" sz="1500" dirty="0" err="1">
                <a:solidFill>
                  <a:srgbClr val="FFFDFD">
                    <a:alpha val="100000"/>
                  </a:srgbClr>
                </a:solidFill>
                <a:latin typeface="Microsoft Yahei"/>
                <a:ea typeface="Microsoft Yahei"/>
                <a:cs typeface="Microsoft Yahei"/>
              </a:rPr>
              <a:t>sẽ</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chuyển</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từ</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vật</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này</a:t>
            </a:r>
            <a:r>
              <a:rPr lang="en-US" sz="1500" dirty="0">
                <a:solidFill>
                  <a:srgbClr val="FFFDFD">
                    <a:alpha val="100000"/>
                  </a:srgbClr>
                </a:solidFill>
                <a:latin typeface="Microsoft Yahei"/>
                <a:ea typeface="Microsoft Yahei"/>
                <a:cs typeface="Microsoft Yahei"/>
              </a:rPr>
              <a:t> sang </a:t>
            </a:r>
            <a:r>
              <a:rPr lang="en-US" sz="1500" dirty="0" err="1">
                <a:solidFill>
                  <a:srgbClr val="FFFDFD">
                    <a:alpha val="100000"/>
                  </a:srgbClr>
                </a:solidFill>
                <a:latin typeface="Microsoft Yahei"/>
                <a:ea typeface="Microsoft Yahei"/>
                <a:cs typeface="Microsoft Yahei"/>
              </a:rPr>
              <a:t>vật</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khác</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sinh</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ra</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tĩnh</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điện</a:t>
            </a:r>
            <a:r>
              <a:rPr lang="en-US" sz="1500" dirty="0">
                <a:solidFill>
                  <a:srgbClr val="FFFDFD">
                    <a:alpha val="100000"/>
                  </a:srgbClr>
                </a:solidFill>
                <a:latin typeface="Microsoft Yahei"/>
                <a:ea typeface="Microsoft Yahei"/>
                <a:cs typeface="Microsoft Yahei"/>
              </a:rPr>
              <a:t>.</a:t>
            </a:r>
          </a:p>
        </p:txBody>
      </p:sp>
      <p:sp>
        <p:nvSpPr>
          <p:cNvPr id="32" name="TextBox 32"/>
          <p:cNvSpPr txBox="1"/>
          <p:nvPr/>
        </p:nvSpPr>
        <p:spPr>
          <a:xfrm>
            <a:off x="4376833" y="3748751"/>
            <a:ext cx="3394996" cy="490334"/>
          </a:xfrm>
          <a:prstGeom prst="rect">
            <a:avLst/>
          </a:prstGeom>
        </p:spPr>
        <p:txBody>
          <a:bodyPr vert="horz" wrap="square" lIns="66008" tIns="33052" rIns="66008" bIns="33052" rtlCol="0" anchor="t" anchorCtr="0">
            <a:normAutofit fontScale="85000" lnSpcReduction="10000"/>
          </a:bodyPr>
          <a:lstStyle/>
          <a:p>
            <a:pPr algn="ctr">
              <a:lnSpc>
                <a:spcPct val="150000"/>
              </a:lnSpc>
            </a:pPr>
            <a:r>
              <a:rPr lang="en-US" sz="2025" b="1" dirty="0" err="1">
                <a:solidFill>
                  <a:srgbClr val="FFFDFD">
                    <a:alpha val="100000"/>
                  </a:srgbClr>
                </a:solidFill>
                <a:latin typeface="Microsoft Yahei"/>
                <a:ea typeface="Microsoft Yahei"/>
                <a:cs typeface="Microsoft Yahei"/>
              </a:rPr>
              <a:t>摩擦起电Điện</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khí</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hóa</a:t>
            </a:r>
            <a:r>
              <a:rPr lang="en-US" sz="2025" b="1" dirty="0">
                <a:solidFill>
                  <a:srgbClr val="FFFDFD">
                    <a:alpha val="100000"/>
                  </a:srgbClr>
                </a:solidFill>
                <a:latin typeface="Microsoft Yahei"/>
                <a:ea typeface="Microsoft Yahei"/>
                <a:cs typeface="Microsoft Yahei"/>
              </a:rPr>
              <a:t> ma </a:t>
            </a:r>
            <a:r>
              <a:rPr lang="en-US" sz="2025" b="1" dirty="0" err="1">
                <a:solidFill>
                  <a:srgbClr val="FFFDFD">
                    <a:alpha val="100000"/>
                  </a:srgbClr>
                </a:solidFill>
                <a:latin typeface="Microsoft Yahei"/>
                <a:ea typeface="Microsoft Yahei"/>
                <a:cs typeface="Microsoft Yahei"/>
              </a:rPr>
              <a:t>sát</a:t>
            </a:r>
            <a:endParaRPr lang="en-US" sz="2025" b="1" dirty="0">
              <a:solidFill>
                <a:srgbClr val="FFFDFD">
                  <a:alpha val="100000"/>
                </a:srgbClr>
              </a:solidFill>
              <a:latin typeface="Microsoft Yahei"/>
              <a:ea typeface="Microsoft Yahei"/>
              <a:cs typeface="Microsoft Yahei"/>
            </a:endParaRPr>
          </a:p>
        </p:txBody>
      </p:sp>
      <p:sp>
        <p:nvSpPr>
          <p:cNvPr id="33" name="TextBox 33"/>
          <p:cNvSpPr txBox="1"/>
          <p:nvPr/>
        </p:nvSpPr>
        <p:spPr>
          <a:xfrm>
            <a:off x="4485558" y="4183504"/>
            <a:ext cx="3286271" cy="1654845"/>
          </a:xfrm>
          <a:prstGeom prst="rect">
            <a:avLst/>
          </a:prstGeom>
        </p:spPr>
        <p:txBody>
          <a:bodyPr vert="horz" wrap="square" lIns="66008" tIns="33052" rIns="66008" bIns="33052" rtlCol="0" anchor="ctr" anchorCtr="1">
            <a:normAutofit lnSpcReduction="10000"/>
          </a:bodyPr>
          <a:lstStyle/>
          <a:p>
            <a:pPr algn="l"/>
            <a:r>
              <a:rPr lang="en-US" sz="1500" dirty="0" err="1">
                <a:solidFill>
                  <a:srgbClr val="FFFDFD">
                    <a:alpha val="100000"/>
                  </a:srgbClr>
                </a:solidFill>
                <a:latin typeface="Microsoft Yahei"/>
                <a:ea typeface="Microsoft Yahei"/>
                <a:cs typeface="Microsoft Yahei"/>
              </a:rPr>
              <a:t>两个物体相互摩擦时，一个物体会失去电子，另一个物体会得到电子，导致两个物体分别带上正负电荷</a:t>
            </a:r>
            <a:r>
              <a:rPr lang="en-US" sz="1500" dirty="0">
                <a:solidFill>
                  <a:srgbClr val="FFFDFD">
                    <a:alpha val="100000"/>
                  </a:srgbClr>
                </a:solidFill>
                <a:latin typeface="Microsoft Yahei"/>
                <a:ea typeface="Microsoft Yahei"/>
                <a:cs typeface="Microsoft Yahei"/>
              </a:rPr>
              <a:t>。</a:t>
            </a:r>
            <a:r>
              <a:rPr lang="vi-VN" sz="1500" dirty="0">
                <a:solidFill>
                  <a:srgbClr val="FFFDFD">
                    <a:alpha val="100000"/>
                  </a:srgbClr>
                </a:solidFill>
                <a:latin typeface="Microsoft Yahei"/>
                <a:ea typeface="Microsoft Yahei"/>
                <a:cs typeface="Microsoft Yahei"/>
              </a:rPr>
              <a:t>Khi hai vật cọ sát vào nhau, một vật mất electron, vật kia nhận thêm electron, làm cho hai vật nhiễm điện dương và nhiễm điện âm.</a:t>
            </a:r>
            <a:endParaRPr lang="en-US" sz="1500" dirty="0">
              <a:solidFill>
                <a:srgbClr val="FFFDFD">
                  <a:alpha val="100000"/>
                </a:srgbClr>
              </a:solidFill>
              <a:latin typeface="Microsoft Yahei"/>
              <a:ea typeface="Microsoft Yahei"/>
              <a:cs typeface="Microsoft Yahei"/>
            </a:endParaRPr>
          </a:p>
        </p:txBody>
      </p:sp>
      <p:sp>
        <p:nvSpPr>
          <p:cNvPr id="34" name="TextBox 34"/>
          <p:cNvSpPr txBox="1"/>
          <p:nvPr/>
        </p:nvSpPr>
        <p:spPr>
          <a:xfrm>
            <a:off x="7771733" y="1604867"/>
            <a:ext cx="3394996" cy="490334"/>
          </a:xfrm>
          <a:prstGeom prst="rect">
            <a:avLst/>
          </a:prstGeom>
        </p:spPr>
        <p:txBody>
          <a:bodyPr vert="horz" wrap="square" lIns="66008" tIns="33052" rIns="66008" bIns="33052" rtlCol="0" anchor="t" anchorCtr="0">
            <a:normAutofit fontScale="85000" lnSpcReduction="10000"/>
          </a:bodyPr>
          <a:lstStyle/>
          <a:p>
            <a:pPr algn="ctr">
              <a:lnSpc>
                <a:spcPct val="150000"/>
              </a:lnSpc>
            </a:pPr>
            <a:r>
              <a:rPr lang="en-US" sz="2025" b="1" dirty="0" err="1">
                <a:solidFill>
                  <a:srgbClr val="FFFDFD">
                    <a:alpha val="100000"/>
                  </a:srgbClr>
                </a:solidFill>
                <a:latin typeface="Microsoft Yahei"/>
                <a:ea typeface="Microsoft Yahei"/>
                <a:cs typeface="Microsoft Yahei"/>
              </a:rPr>
              <a:t>感应起电điện</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khí</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hóa</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cảm</a:t>
            </a:r>
            <a:r>
              <a:rPr lang="en-US" sz="2025" b="1" dirty="0">
                <a:solidFill>
                  <a:srgbClr val="FFFDFD">
                    <a:alpha val="100000"/>
                  </a:srgbClr>
                </a:solidFill>
                <a:latin typeface="Microsoft Yahei"/>
                <a:ea typeface="Microsoft Yahei"/>
                <a:cs typeface="Microsoft Yahei"/>
              </a:rPr>
              <a:t> </a:t>
            </a:r>
            <a:r>
              <a:rPr lang="en-US" sz="2025" b="1" dirty="0" err="1">
                <a:solidFill>
                  <a:srgbClr val="FFFDFD">
                    <a:alpha val="100000"/>
                  </a:srgbClr>
                </a:solidFill>
                <a:latin typeface="Microsoft Yahei"/>
                <a:ea typeface="Microsoft Yahei"/>
                <a:cs typeface="Microsoft Yahei"/>
              </a:rPr>
              <a:t>ứng</a:t>
            </a:r>
            <a:endParaRPr lang="en-US" sz="2025" b="1" dirty="0">
              <a:solidFill>
                <a:srgbClr val="FFFDFD">
                  <a:alpha val="100000"/>
                </a:srgbClr>
              </a:solidFill>
              <a:latin typeface="Microsoft Yahei"/>
              <a:ea typeface="Microsoft Yahei"/>
              <a:cs typeface="Microsoft Yahei"/>
            </a:endParaRPr>
          </a:p>
        </p:txBody>
      </p:sp>
      <p:sp>
        <p:nvSpPr>
          <p:cNvPr id="35" name="TextBox 35"/>
          <p:cNvSpPr txBox="1"/>
          <p:nvPr/>
        </p:nvSpPr>
        <p:spPr>
          <a:xfrm>
            <a:off x="7880459" y="2039620"/>
            <a:ext cx="3286271" cy="1654845"/>
          </a:xfrm>
          <a:prstGeom prst="rect">
            <a:avLst/>
          </a:prstGeom>
        </p:spPr>
        <p:txBody>
          <a:bodyPr vert="horz" wrap="square" lIns="66008" tIns="33052" rIns="66008" bIns="33052" rtlCol="0" anchor="ctr" anchorCtr="1">
            <a:normAutofit lnSpcReduction="10000"/>
          </a:bodyPr>
          <a:lstStyle/>
          <a:p>
            <a:pPr algn="l"/>
            <a:r>
              <a:rPr lang="en-US" sz="1500" dirty="0" err="1">
                <a:solidFill>
                  <a:srgbClr val="FFFDFD">
                    <a:alpha val="100000"/>
                  </a:srgbClr>
                </a:solidFill>
                <a:latin typeface="Microsoft Yahei"/>
                <a:ea typeface="Microsoft Yahei"/>
                <a:cs typeface="Microsoft Yahei"/>
              </a:rPr>
              <a:t>一个带电的物体靠近另一个不带电的物体时，不带电的物体会因为感应而带上相反的电荷</a:t>
            </a:r>
            <a:r>
              <a:rPr lang="en-US" sz="1500" dirty="0">
                <a:solidFill>
                  <a:srgbClr val="FFFDFD">
                    <a:alpha val="100000"/>
                  </a:srgbClr>
                </a:solidFill>
                <a:latin typeface="Microsoft Yahei"/>
                <a:ea typeface="Microsoft Yahei"/>
                <a:cs typeface="Microsoft Yahei"/>
              </a:rPr>
              <a:t>。</a:t>
            </a:r>
            <a:r>
              <a:rPr lang="vi-VN" sz="1500" dirty="0">
                <a:solidFill>
                  <a:srgbClr val="FFFDFD">
                    <a:alpha val="100000"/>
                  </a:srgbClr>
                </a:solidFill>
                <a:latin typeface="Microsoft Yahei"/>
                <a:ea typeface="Microsoft Yahei"/>
                <a:cs typeface="Microsoft Yahei"/>
              </a:rPr>
              <a:t>Khi một vật nhiễm điện được đưa lại gần một vật không nhiễm điện thì vật nhiễm điện sẽ nhiễm điện trái dấu do cảm ứng.</a:t>
            </a:r>
            <a:endParaRPr lang="en-US" sz="1500" dirty="0">
              <a:solidFill>
                <a:srgbClr val="FFFDFD">
                  <a:alpha val="100000"/>
                </a:srgbClr>
              </a:solidFill>
              <a:latin typeface="Microsoft Yahei"/>
              <a:ea typeface="Microsoft Yahei"/>
              <a:cs typeface="Microsoft Yahei"/>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6905" r="16905"/>
          <a:stretch>
            <a:fillRect/>
          </a:stretch>
        </p:blipFill>
        <p:spPr>
          <a:xfrm>
            <a:off x="6416218" y="1873250"/>
            <a:ext cx="2285143" cy="2439670"/>
          </a:xfrm>
          <a:prstGeom prst="rect">
            <a:avLst/>
          </a:prstGeom>
        </p:spPr>
      </p:pic>
      <p:pic>
        <p:nvPicPr>
          <p:cNvPr id="3" name="Picture 3"/>
          <p:cNvPicPr>
            <a:picLocks noChangeAspect="1"/>
          </p:cNvPicPr>
          <p:nvPr/>
        </p:nvPicPr>
        <p:blipFill>
          <a:blip r:embed="rId4"/>
          <a:srcRect l="10057" r="10057"/>
          <a:stretch>
            <a:fillRect/>
          </a:stretch>
        </p:blipFill>
        <p:spPr>
          <a:xfrm>
            <a:off x="705451" y="1873250"/>
            <a:ext cx="2286000" cy="2308332"/>
          </a:xfrm>
          <a:prstGeom prst="rect">
            <a:avLst/>
          </a:prstGeom>
        </p:spPr>
      </p:pic>
      <p:pic>
        <p:nvPicPr>
          <p:cNvPr id="4" name="Picture 4"/>
          <p:cNvPicPr>
            <a:picLocks noChangeAspect="1"/>
          </p:cNvPicPr>
          <p:nvPr/>
        </p:nvPicPr>
        <p:blipFill>
          <a:blip r:embed="rId5"/>
          <a:srcRect l="26543" r="26543"/>
          <a:stretch>
            <a:fillRect/>
          </a:stretch>
        </p:blipFill>
        <p:spPr>
          <a:xfrm>
            <a:off x="9265251" y="1892300"/>
            <a:ext cx="2271183" cy="2420620"/>
          </a:xfrm>
          <a:prstGeom prst="rect">
            <a:avLst/>
          </a:prstGeom>
        </p:spPr>
      </p:pic>
      <p:pic>
        <p:nvPicPr>
          <p:cNvPr id="5" name="Picture 5"/>
          <p:cNvPicPr>
            <a:picLocks noChangeAspect="1"/>
          </p:cNvPicPr>
          <p:nvPr/>
        </p:nvPicPr>
        <p:blipFill>
          <a:blip r:embed="rId6"/>
          <a:srcRect l="14881" r="14881"/>
          <a:stretch>
            <a:fillRect/>
          </a:stretch>
        </p:blipFill>
        <p:spPr>
          <a:xfrm>
            <a:off x="3571418" y="1892300"/>
            <a:ext cx="2266949" cy="2420620"/>
          </a:xfrm>
          <a:prstGeom prst="rect">
            <a:avLst/>
          </a:prstGeom>
        </p:spPr>
      </p:pic>
      <p:sp>
        <p:nvSpPr>
          <p:cNvPr id="6" name="AutoShape 6"/>
          <p:cNvSpPr/>
          <p:nvPr/>
        </p:nvSpPr>
        <p:spPr>
          <a:xfrm>
            <a:off x="6416218" y="3460761"/>
            <a:ext cx="2285143" cy="745998"/>
          </a:xfrm>
          <a:prstGeom prst="rect">
            <a:avLst/>
          </a:prstGeom>
          <a:solidFill>
            <a:schemeClr val="accent1">
              <a:alpha val="100000"/>
            </a:schemeClr>
          </a:solidFill>
        </p:spPr>
        <p:txBody>
          <a:bodyPr/>
          <a:lstStyle/>
          <a:p>
            <a:endParaRPr lang="zh-TW" altLang="en-US"/>
          </a:p>
        </p:txBody>
      </p:sp>
      <p:sp>
        <p:nvSpPr>
          <p:cNvPr id="7" name="AutoShape 7"/>
          <p:cNvSpPr/>
          <p:nvPr/>
        </p:nvSpPr>
        <p:spPr>
          <a:xfrm>
            <a:off x="6416218" y="4197615"/>
            <a:ext cx="2288381" cy="2112169"/>
          </a:xfrm>
          <a:prstGeom prst="rect">
            <a:avLst/>
          </a:prstGeom>
          <a:solidFill>
            <a:schemeClr val="accent1">
              <a:lumMod val="50000"/>
              <a:alpha val="100000"/>
            </a:schemeClr>
          </a:solidFill>
        </p:spPr>
        <p:txBody>
          <a:bodyPr/>
          <a:lstStyle/>
          <a:p>
            <a:endParaRPr lang="zh-TW" altLang="en-US"/>
          </a:p>
        </p:txBody>
      </p:sp>
      <p:sp>
        <p:nvSpPr>
          <p:cNvPr id="8" name="AutoShape 8"/>
          <p:cNvSpPr/>
          <p:nvPr/>
        </p:nvSpPr>
        <p:spPr>
          <a:xfrm>
            <a:off x="3571418" y="3460761"/>
            <a:ext cx="2285429" cy="852159"/>
          </a:xfrm>
          <a:prstGeom prst="rect">
            <a:avLst/>
          </a:prstGeom>
          <a:solidFill>
            <a:schemeClr val="accent1">
              <a:alpha val="100000"/>
            </a:schemeClr>
          </a:solidFill>
        </p:spPr>
        <p:txBody>
          <a:bodyPr/>
          <a:lstStyle/>
          <a:p>
            <a:endParaRPr lang="zh-TW" altLang="en-US"/>
          </a:p>
        </p:txBody>
      </p:sp>
      <p:sp>
        <p:nvSpPr>
          <p:cNvPr id="9" name="AutoShape 9"/>
          <p:cNvSpPr/>
          <p:nvPr/>
        </p:nvSpPr>
        <p:spPr>
          <a:xfrm>
            <a:off x="3571418" y="4206759"/>
            <a:ext cx="2288096" cy="2103025"/>
          </a:xfrm>
          <a:prstGeom prst="rect">
            <a:avLst/>
          </a:prstGeom>
          <a:solidFill>
            <a:schemeClr val="accent1">
              <a:lumMod val="50000"/>
              <a:alpha val="100000"/>
            </a:schemeClr>
          </a:solidFill>
        </p:spPr>
        <p:txBody>
          <a:bodyPr/>
          <a:lstStyle/>
          <a:p>
            <a:endParaRPr lang="zh-TW" altLang="en-US"/>
          </a:p>
        </p:txBody>
      </p:sp>
      <p:sp>
        <p:nvSpPr>
          <p:cNvPr id="10" name="AutoShape 10"/>
          <p:cNvSpPr/>
          <p:nvPr/>
        </p:nvSpPr>
        <p:spPr>
          <a:xfrm>
            <a:off x="9265251" y="3460761"/>
            <a:ext cx="2286000" cy="745998"/>
          </a:xfrm>
          <a:prstGeom prst="rect">
            <a:avLst/>
          </a:prstGeom>
          <a:solidFill>
            <a:schemeClr val="accent1">
              <a:alpha val="100000"/>
            </a:schemeClr>
          </a:solidFill>
        </p:spPr>
        <p:txBody>
          <a:bodyPr/>
          <a:lstStyle/>
          <a:p>
            <a:endParaRPr lang="zh-TW" altLang="en-US"/>
          </a:p>
        </p:txBody>
      </p:sp>
      <p:sp>
        <p:nvSpPr>
          <p:cNvPr id="11" name="AutoShape 11"/>
          <p:cNvSpPr/>
          <p:nvPr/>
        </p:nvSpPr>
        <p:spPr>
          <a:xfrm>
            <a:off x="9265251" y="4204473"/>
            <a:ext cx="2286000" cy="2105311"/>
          </a:xfrm>
          <a:prstGeom prst="rect">
            <a:avLst/>
          </a:prstGeom>
          <a:solidFill>
            <a:schemeClr val="accent1">
              <a:lumMod val="50000"/>
              <a:alpha val="100000"/>
            </a:schemeClr>
          </a:solidFill>
        </p:spPr>
        <p:txBody>
          <a:bodyPr/>
          <a:lstStyle/>
          <a:p>
            <a:endParaRPr lang="zh-TW" altLang="en-US"/>
          </a:p>
        </p:txBody>
      </p:sp>
      <p:grpSp>
        <p:nvGrpSpPr>
          <p:cNvPr id="12" name="Group 12"/>
          <p:cNvGrpSpPr/>
          <p:nvPr/>
        </p:nvGrpSpPr>
        <p:grpSpPr>
          <a:xfrm>
            <a:off x="705451" y="3460761"/>
            <a:ext cx="2286000" cy="2849023"/>
            <a:chOff x="705451" y="3460761"/>
            <a:chExt cx="2286000" cy="2849023"/>
          </a:xfrm>
        </p:grpSpPr>
        <p:sp>
          <p:nvSpPr>
            <p:cNvPr id="13" name="AutoShape 13"/>
            <p:cNvSpPr/>
            <p:nvPr/>
          </p:nvSpPr>
          <p:spPr>
            <a:xfrm>
              <a:off x="705451" y="3460761"/>
              <a:ext cx="2286000" cy="883920"/>
            </a:xfrm>
            <a:prstGeom prst="rect">
              <a:avLst/>
            </a:prstGeom>
            <a:solidFill>
              <a:schemeClr val="accent1">
                <a:alpha val="100000"/>
              </a:schemeClr>
            </a:solidFill>
          </p:spPr>
          <p:txBody>
            <a:bodyPr/>
            <a:lstStyle/>
            <a:p>
              <a:endParaRPr lang="zh-TW" altLang="en-US"/>
            </a:p>
          </p:txBody>
        </p:sp>
        <p:sp>
          <p:nvSpPr>
            <p:cNvPr id="14" name="AutoShape 14"/>
            <p:cNvSpPr/>
            <p:nvPr/>
          </p:nvSpPr>
          <p:spPr>
            <a:xfrm>
              <a:off x="705451" y="4206759"/>
              <a:ext cx="2286000" cy="2103025"/>
            </a:xfrm>
            <a:prstGeom prst="rect">
              <a:avLst/>
            </a:prstGeom>
            <a:solidFill>
              <a:schemeClr val="accent1">
                <a:lumMod val="50000"/>
                <a:alpha val="100000"/>
              </a:schemeClr>
            </a:solidFill>
          </p:spPr>
          <p:txBody>
            <a:bodyPr/>
            <a:lstStyle/>
            <a:p>
              <a:endParaRPr lang="zh-TW" altLang="en-US"/>
            </a:p>
          </p:txBody>
        </p:sp>
      </p:grpSp>
      <p:grpSp>
        <p:nvGrpSpPr>
          <p:cNvPr id="15" name="Group 15"/>
          <p:cNvGrpSpPr/>
          <p:nvPr/>
        </p:nvGrpSpPr>
        <p:grpSpPr>
          <a:xfrm>
            <a:off x="454963" y="93878"/>
            <a:ext cx="11737037" cy="1480534"/>
            <a:chOff x="454963" y="93878"/>
            <a:chExt cx="11737037" cy="1480534"/>
          </a:xfrm>
        </p:grpSpPr>
        <p:sp>
          <p:nvSpPr>
            <p:cNvPr id="16" name="AutoShape 16"/>
            <p:cNvSpPr/>
            <p:nvPr/>
          </p:nvSpPr>
          <p:spPr>
            <a:xfrm>
              <a:off x="454963" y="331168"/>
              <a:ext cx="84147" cy="84147"/>
            </a:xfrm>
            <a:prstGeom prst="ellipse">
              <a:avLst/>
            </a:prstGeom>
            <a:solidFill>
              <a:schemeClr val="accent1">
                <a:alpha val="100000"/>
              </a:schemeClr>
            </a:solidFill>
          </p:spPr>
          <p:txBody>
            <a:bodyPr/>
            <a:lstStyle/>
            <a:p>
              <a:endParaRPr lang="zh-TW" altLang="en-US"/>
            </a:p>
          </p:txBody>
        </p:sp>
        <p:sp>
          <p:nvSpPr>
            <p:cNvPr id="17" name="AutoShape 17"/>
            <p:cNvSpPr/>
            <p:nvPr/>
          </p:nvSpPr>
          <p:spPr>
            <a:xfrm>
              <a:off x="575049" y="337743"/>
              <a:ext cx="78137" cy="78137"/>
            </a:xfrm>
            <a:prstGeom prst="ellipse">
              <a:avLst/>
            </a:prstGeom>
            <a:solidFill>
              <a:schemeClr val="accent1">
                <a:alpha val="80000"/>
              </a:schemeClr>
            </a:solidFill>
          </p:spPr>
          <p:txBody>
            <a:bodyPr/>
            <a:lstStyle/>
            <a:p>
              <a:endParaRPr lang="zh-TW" altLang="en-US"/>
            </a:p>
          </p:txBody>
        </p:sp>
        <p:sp>
          <p:nvSpPr>
            <p:cNvPr id="18" name="AutoShape 18"/>
            <p:cNvSpPr/>
            <p:nvPr/>
          </p:nvSpPr>
          <p:spPr>
            <a:xfrm>
              <a:off x="689125" y="339460"/>
              <a:ext cx="74704" cy="74704"/>
            </a:xfrm>
            <a:prstGeom prst="ellipse">
              <a:avLst/>
            </a:prstGeom>
            <a:solidFill>
              <a:schemeClr val="accent1">
                <a:alpha val="60000"/>
              </a:schemeClr>
            </a:solidFill>
          </p:spPr>
          <p:txBody>
            <a:bodyPr/>
            <a:lstStyle/>
            <a:p>
              <a:endParaRPr lang="zh-TW" altLang="en-US"/>
            </a:p>
          </p:txBody>
        </p:sp>
        <p:sp>
          <p:nvSpPr>
            <p:cNvPr id="19" name="AutoShape 19"/>
            <p:cNvSpPr/>
            <p:nvPr/>
          </p:nvSpPr>
          <p:spPr>
            <a:xfrm>
              <a:off x="799768" y="348430"/>
              <a:ext cx="69238" cy="69238"/>
            </a:xfrm>
            <a:prstGeom prst="ellipse">
              <a:avLst/>
            </a:prstGeom>
            <a:solidFill>
              <a:schemeClr val="accent1">
                <a:alpha val="40000"/>
              </a:schemeClr>
            </a:solidFill>
          </p:spPr>
          <p:txBody>
            <a:bodyPr/>
            <a:lstStyle/>
            <a:p>
              <a:endParaRPr lang="zh-TW" altLang="en-US"/>
            </a:p>
          </p:txBody>
        </p:sp>
        <p:sp>
          <p:nvSpPr>
            <p:cNvPr id="20" name="AutoShape 20"/>
            <p:cNvSpPr/>
            <p:nvPr/>
          </p:nvSpPr>
          <p:spPr>
            <a:xfrm>
              <a:off x="904945" y="344297"/>
              <a:ext cx="65594" cy="65594"/>
            </a:xfrm>
            <a:prstGeom prst="ellipse">
              <a:avLst/>
            </a:prstGeom>
            <a:solidFill>
              <a:schemeClr val="accent1">
                <a:alpha val="20000"/>
              </a:schemeClr>
            </a:solidFill>
          </p:spPr>
          <p:txBody>
            <a:bodyPr/>
            <a:lstStyle/>
            <a:p>
              <a:endParaRPr lang="zh-TW" altLang="en-US"/>
            </a:p>
          </p:txBody>
        </p:sp>
        <p:sp>
          <p:nvSpPr>
            <p:cNvPr id="21" name="AutoShape 21"/>
            <p:cNvSpPr/>
            <p:nvPr/>
          </p:nvSpPr>
          <p:spPr>
            <a:xfrm>
              <a:off x="454963" y="448942"/>
              <a:ext cx="84147" cy="84147"/>
            </a:xfrm>
            <a:prstGeom prst="ellipse">
              <a:avLst/>
            </a:prstGeom>
            <a:solidFill>
              <a:schemeClr val="accent1">
                <a:alpha val="100000"/>
              </a:schemeClr>
            </a:solidFill>
          </p:spPr>
          <p:txBody>
            <a:bodyPr/>
            <a:lstStyle/>
            <a:p>
              <a:endParaRPr lang="zh-TW" altLang="en-US"/>
            </a:p>
          </p:txBody>
        </p:sp>
        <p:sp>
          <p:nvSpPr>
            <p:cNvPr id="22" name="AutoShape 22"/>
            <p:cNvSpPr/>
            <p:nvPr/>
          </p:nvSpPr>
          <p:spPr>
            <a:xfrm>
              <a:off x="575049" y="455517"/>
              <a:ext cx="78137" cy="78137"/>
            </a:xfrm>
            <a:prstGeom prst="ellipse">
              <a:avLst/>
            </a:prstGeom>
            <a:solidFill>
              <a:schemeClr val="accent1">
                <a:alpha val="80000"/>
              </a:schemeClr>
            </a:solidFill>
          </p:spPr>
          <p:txBody>
            <a:bodyPr/>
            <a:lstStyle/>
            <a:p>
              <a:endParaRPr lang="zh-TW" altLang="en-US"/>
            </a:p>
          </p:txBody>
        </p:sp>
        <p:sp>
          <p:nvSpPr>
            <p:cNvPr id="23" name="AutoShape 23"/>
            <p:cNvSpPr/>
            <p:nvPr/>
          </p:nvSpPr>
          <p:spPr>
            <a:xfrm>
              <a:off x="689125" y="457233"/>
              <a:ext cx="74704" cy="74704"/>
            </a:xfrm>
            <a:prstGeom prst="ellipse">
              <a:avLst/>
            </a:prstGeom>
            <a:solidFill>
              <a:schemeClr val="accent1">
                <a:alpha val="60000"/>
              </a:schemeClr>
            </a:solidFill>
          </p:spPr>
          <p:txBody>
            <a:bodyPr/>
            <a:lstStyle/>
            <a:p>
              <a:endParaRPr lang="zh-TW" altLang="en-US"/>
            </a:p>
          </p:txBody>
        </p:sp>
        <p:sp>
          <p:nvSpPr>
            <p:cNvPr id="24" name="AutoShape 24"/>
            <p:cNvSpPr/>
            <p:nvPr/>
          </p:nvSpPr>
          <p:spPr>
            <a:xfrm>
              <a:off x="799768" y="466203"/>
              <a:ext cx="69238" cy="69238"/>
            </a:xfrm>
            <a:prstGeom prst="ellipse">
              <a:avLst/>
            </a:prstGeom>
            <a:solidFill>
              <a:schemeClr val="accent1">
                <a:alpha val="40000"/>
              </a:schemeClr>
            </a:solidFill>
          </p:spPr>
          <p:txBody>
            <a:bodyPr/>
            <a:lstStyle/>
            <a:p>
              <a:endParaRPr lang="zh-TW" altLang="en-US"/>
            </a:p>
          </p:txBody>
        </p:sp>
        <p:sp>
          <p:nvSpPr>
            <p:cNvPr id="25" name="AutoShape 25"/>
            <p:cNvSpPr/>
            <p:nvPr/>
          </p:nvSpPr>
          <p:spPr>
            <a:xfrm>
              <a:off x="904945" y="462070"/>
              <a:ext cx="65594" cy="65594"/>
            </a:xfrm>
            <a:prstGeom prst="ellipse">
              <a:avLst/>
            </a:prstGeom>
            <a:solidFill>
              <a:schemeClr val="accent1">
                <a:alpha val="20000"/>
              </a:schemeClr>
            </a:solidFill>
          </p:spPr>
          <p:txBody>
            <a:bodyPr/>
            <a:lstStyle/>
            <a:p>
              <a:endParaRPr lang="zh-TW" altLang="en-US"/>
            </a:p>
          </p:txBody>
        </p:sp>
        <p:sp>
          <p:nvSpPr>
            <p:cNvPr id="26" name="AutoShape 26"/>
            <p:cNvSpPr/>
            <p:nvPr/>
          </p:nvSpPr>
          <p:spPr>
            <a:xfrm>
              <a:off x="454963" y="566715"/>
              <a:ext cx="84147" cy="84147"/>
            </a:xfrm>
            <a:prstGeom prst="ellipse">
              <a:avLst/>
            </a:prstGeom>
            <a:solidFill>
              <a:schemeClr val="accent1">
                <a:alpha val="100000"/>
              </a:schemeClr>
            </a:solidFill>
          </p:spPr>
          <p:txBody>
            <a:bodyPr/>
            <a:lstStyle/>
            <a:p>
              <a:endParaRPr lang="zh-TW" altLang="en-US"/>
            </a:p>
          </p:txBody>
        </p:sp>
        <p:sp>
          <p:nvSpPr>
            <p:cNvPr id="27" name="AutoShape 27"/>
            <p:cNvSpPr/>
            <p:nvPr/>
          </p:nvSpPr>
          <p:spPr>
            <a:xfrm>
              <a:off x="575049" y="573291"/>
              <a:ext cx="78137" cy="78137"/>
            </a:xfrm>
            <a:prstGeom prst="ellipse">
              <a:avLst/>
            </a:prstGeom>
            <a:solidFill>
              <a:schemeClr val="accent1">
                <a:alpha val="80000"/>
              </a:schemeClr>
            </a:solidFill>
          </p:spPr>
          <p:txBody>
            <a:bodyPr/>
            <a:lstStyle/>
            <a:p>
              <a:endParaRPr lang="zh-TW" altLang="en-US"/>
            </a:p>
          </p:txBody>
        </p:sp>
        <p:sp>
          <p:nvSpPr>
            <p:cNvPr id="28" name="AutoShape 28"/>
            <p:cNvSpPr/>
            <p:nvPr/>
          </p:nvSpPr>
          <p:spPr>
            <a:xfrm>
              <a:off x="689125" y="575007"/>
              <a:ext cx="74704" cy="74704"/>
            </a:xfrm>
            <a:prstGeom prst="ellipse">
              <a:avLst/>
            </a:prstGeom>
            <a:solidFill>
              <a:schemeClr val="accent1">
                <a:alpha val="60000"/>
              </a:schemeClr>
            </a:solidFill>
          </p:spPr>
          <p:txBody>
            <a:bodyPr/>
            <a:lstStyle/>
            <a:p>
              <a:endParaRPr lang="zh-TW" altLang="en-US"/>
            </a:p>
          </p:txBody>
        </p:sp>
        <p:sp>
          <p:nvSpPr>
            <p:cNvPr id="29" name="AutoShape 29"/>
            <p:cNvSpPr/>
            <p:nvPr/>
          </p:nvSpPr>
          <p:spPr>
            <a:xfrm>
              <a:off x="799768" y="583977"/>
              <a:ext cx="69238" cy="69238"/>
            </a:xfrm>
            <a:prstGeom prst="ellipse">
              <a:avLst/>
            </a:prstGeom>
            <a:solidFill>
              <a:schemeClr val="accent1">
                <a:alpha val="40000"/>
              </a:schemeClr>
            </a:solidFill>
          </p:spPr>
          <p:txBody>
            <a:bodyPr/>
            <a:lstStyle/>
            <a:p>
              <a:endParaRPr lang="zh-TW" altLang="en-US"/>
            </a:p>
          </p:txBody>
        </p:sp>
        <p:sp>
          <p:nvSpPr>
            <p:cNvPr id="30" name="AutoShape 30"/>
            <p:cNvSpPr/>
            <p:nvPr/>
          </p:nvSpPr>
          <p:spPr>
            <a:xfrm>
              <a:off x="904945" y="579844"/>
              <a:ext cx="65594" cy="65594"/>
            </a:xfrm>
            <a:prstGeom prst="ellipse">
              <a:avLst/>
            </a:prstGeom>
            <a:solidFill>
              <a:schemeClr val="accent1">
                <a:alpha val="20000"/>
              </a:schemeClr>
            </a:solidFill>
          </p:spPr>
          <p:txBody>
            <a:bodyPr/>
            <a:lstStyle/>
            <a:p>
              <a:endParaRPr lang="zh-TW" altLang="en-US"/>
            </a:p>
          </p:txBody>
        </p:sp>
        <p:sp>
          <p:nvSpPr>
            <p:cNvPr id="31" name="AutoShape 31"/>
            <p:cNvSpPr/>
            <p:nvPr/>
          </p:nvSpPr>
          <p:spPr>
            <a:xfrm>
              <a:off x="454963" y="684489"/>
              <a:ext cx="84147" cy="84147"/>
            </a:xfrm>
            <a:prstGeom prst="ellipse">
              <a:avLst/>
            </a:prstGeom>
            <a:solidFill>
              <a:schemeClr val="accent1">
                <a:alpha val="100000"/>
              </a:schemeClr>
            </a:solidFill>
          </p:spPr>
          <p:txBody>
            <a:bodyPr/>
            <a:lstStyle/>
            <a:p>
              <a:endParaRPr lang="zh-TW" altLang="en-US"/>
            </a:p>
          </p:txBody>
        </p:sp>
        <p:sp>
          <p:nvSpPr>
            <p:cNvPr id="32" name="AutoShape 32"/>
            <p:cNvSpPr/>
            <p:nvPr/>
          </p:nvSpPr>
          <p:spPr>
            <a:xfrm>
              <a:off x="575049" y="691064"/>
              <a:ext cx="78137" cy="78137"/>
            </a:xfrm>
            <a:prstGeom prst="ellipse">
              <a:avLst/>
            </a:prstGeom>
            <a:solidFill>
              <a:schemeClr val="accent1">
                <a:alpha val="80000"/>
              </a:schemeClr>
            </a:solidFill>
          </p:spPr>
          <p:txBody>
            <a:bodyPr/>
            <a:lstStyle/>
            <a:p>
              <a:endParaRPr lang="zh-TW" altLang="en-US"/>
            </a:p>
          </p:txBody>
        </p:sp>
        <p:sp>
          <p:nvSpPr>
            <p:cNvPr id="33" name="AutoShape 33"/>
            <p:cNvSpPr/>
            <p:nvPr/>
          </p:nvSpPr>
          <p:spPr>
            <a:xfrm>
              <a:off x="689125" y="692781"/>
              <a:ext cx="74704" cy="74704"/>
            </a:xfrm>
            <a:prstGeom prst="ellipse">
              <a:avLst/>
            </a:prstGeom>
            <a:solidFill>
              <a:schemeClr val="accent1">
                <a:alpha val="60000"/>
              </a:schemeClr>
            </a:solidFill>
          </p:spPr>
          <p:txBody>
            <a:bodyPr/>
            <a:lstStyle/>
            <a:p>
              <a:endParaRPr lang="zh-TW" altLang="en-US"/>
            </a:p>
          </p:txBody>
        </p:sp>
        <p:sp>
          <p:nvSpPr>
            <p:cNvPr id="34" name="AutoShape 34"/>
            <p:cNvSpPr/>
            <p:nvPr/>
          </p:nvSpPr>
          <p:spPr>
            <a:xfrm>
              <a:off x="799768" y="701751"/>
              <a:ext cx="69238" cy="69238"/>
            </a:xfrm>
            <a:prstGeom prst="ellipse">
              <a:avLst/>
            </a:prstGeom>
            <a:solidFill>
              <a:schemeClr val="accent1">
                <a:alpha val="40000"/>
              </a:schemeClr>
            </a:solidFill>
          </p:spPr>
          <p:txBody>
            <a:bodyPr/>
            <a:lstStyle/>
            <a:p>
              <a:endParaRPr lang="zh-TW" altLang="en-US"/>
            </a:p>
          </p:txBody>
        </p:sp>
        <p:sp>
          <p:nvSpPr>
            <p:cNvPr id="35" name="AutoShape 35"/>
            <p:cNvSpPr/>
            <p:nvPr/>
          </p:nvSpPr>
          <p:spPr>
            <a:xfrm>
              <a:off x="904945" y="697618"/>
              <a:ext cx="65594" cy="65594"/>
            </a:xfrm>
            <a:prstGeom prst="ellipse">
              <a:avLst/>
            </a:prstGeom>
            <a:solidFill>
              <a:schemeClr val="accent1">
                <a:alpha val="20000"/>
              </a:schemeClr>
            </a:solidFill>
          </p:spPr>
          <p:txBody>
            <a:bodyPr/>
            <a:lstStyle/>
            <a:p>
              <a:endParaRPr lang="zh-TW" altLang="en-US"/>
            </a:p>
          </p:txBody>
        </p:sp>
        <p:sp>
          <p:nvSpPr>
            <p:cNvPr id="36" name="TextBox 36"/>
            <p:cNvSpPr txBox="1"/>
            <p:nvPr/>
          </p:nvSpPr>
          <p:spPr>
            <a:xfrm>
              <a:off x="1129664" y="93878"/>
              <a:ext cx="11062336" cy="1480534"/>
            </a:xfrm>
            <a:prstGeom prst="rect">
              <a:avLst/>
            </a:prstGeom>
          </p:spPr>
          <p:txBody>
            <a:bodyPr vert="horz" wrap="square" lIns="123825" tIns="123825" rIns="57150" bIns="123825" rtlCol="0" anchor="t" anchorCtr="0">
              <a:spAutoFit/>
            </a:bodyPr>
            <a:lstStyle/>
            <a:p>
              <a:pPr>
                <a:lnSpc>
                  <a:spcPct val="140000"/>
                </a:lnSpc>
              </a:pPr>
              <a:r>
                <a:rPr lang="en-US" sz="3000" b="1" dirty="0" err="1">
                  <a:solidFill>
                    <a:schemeClr val="accent1">
                      <a:alpha val="100000"/>
                    </a:schemeClr>
                  </a:solidFill>
                  <a:latin typeface="Microsoft Yahei"/>
                  <a:ea typeface="Microsoft Yahei"/>
                  <a:cs typeface="Microsoft Yahei"/>
                </a:rPr>
                <a:t>影响静电产生因素</a:t>
              </a:r>
              <a:r>
                <a:rPr lang="vi-VN" sz="3000" b="1" dirty="0">
                  <a:solidFill>
                    <a:schemeClr val="accent1">
                      <a:alpha val="100000"/>
                    </a:schemeClr>
                  </a:solidFill>
                  <a:latin typeface="Microsoft Yahei"/>
                  <a:ea typeface="Microsoft Yahei"/>
                  <a:cs typeface="Microsoft Yahei"/>
                </a:rPr>
                <a:t>Các yếu tố ảnh hưởng đến việc tạo ra tĩnh điện</a:t>
              </a:r>
              <a:endParaRPr lang="en-US" sz="3000" b="1" dirty="0">
                <a:solidFill>
                  <a:schemeClr val="accent1">
                    <a:alpha val="100000"/>
                  </a:schemeClr>
                </a:solidFill>
                <a:latin typeface="Microsoft Yahei"/>
                <a:ea typeface="Microsoft Yahei"/>
                <a:cs typeface="Microsoft Yahei"/>
              </a:endParaRPr>
            </a:p>
          </p:txBody>
        </p:sp>
      </p:grpSp>
      <p:sp>
        <p:nvSpPr>
          <p:cNvPr id="37" name="TextBox 37"/>
          <p:cNvSpPr txBox="1"/>
          <p:nvPr/>
        </p:nvSpPr>
        <p:spPr>
          <a:xfrm>
            <a:off x="756455" y="4477571"/>
            <a:ext cx="2164942" cy="1552257"/>
          </a:xfrm>
          <a:prstGeom prst="rect">
            <a:avLst/>
          </a:prstGeom>
        </p:spPr>
        <p:txBody>
          <a:bodyPr vert="horz" wrap="square" lIns="66008" tIns="33052" rIns="66008" bIns="33052" rtlCol="0" anchor="ctr" anchorCtr="1">
            <a:normAutofit fontScale="92500" lnSpcReduction="20000"/>
          </a:bodyPr>
          <a:lstStyle/>
          <a:p>
            <a:pPr algn="ctr"/>
            <a:r>
              <a:rPr lang="en-US" sz="1500" dirty="0" err="1">
                <a:solidFill>
                  <a:srgbClr val="FFFDFD">
                    <a:alpha val="100000"/>
                  </a:srgbClr>
                </a:solidFill>
                <a:latin typeface="Microsoft Yahei"/>
                <a:ea typeface="Microsoft Yahei"/>
                <a:cs typeface="Microsoft Yahei"/>
              </a:rPr>
              <a:t>不同材料对电子的吸引力不同，因此不同材料之间容易产生静电</a:t>
            </a:r>
            <a:r>
              <a:rPr lang="en-US" sz="1500" dirty="0">
                <a:solidFill>
                  <a:srgbClr val="FFFDFD">
                    <a:alpha val="100000"/>
                  </a:srgbClr>
                </a:solidFill>
                <a:latin typeface="Microsoft Yahei"/>
                <a:ea typeface="Microsoft Yahei"/>
                <a:cs typeface="Microsoft Yahei"/>
              </a:rPr>
              <a:t>。</a:t>
            </a:r>
            <a:r>
              <a:rPr lang="vi-VN" sz="1500" dirty="0">
                <a:solidFill>
                  <a:srgbClr val="FFFDFD">
                    <a:alpha val="100000"/>
                  </a:srgbClr>
                </a:solidFill>
                <a:latin typeface="Microsoft Yahei"/>
                <a:ea typeface="Microsoft Yahei"/>
                <a:cs typeface="Microsoft Yahei"/>
              </a:rPr>
              <a:t>Các vật liệu khác nhau có sức hút điện tử khác nhau, do đó tĩnh điện dễ dàng được tạo ra giữa các vật liệu khác nhau.</a:t>
            </a:r>
            <a:endParaRPr lang="en-US" sz="1500" dirty="0">
              <a:solidFill>
                <a:srgbClr val="FFFDFD">
                  <a:alpha val="100000"/>
                </a:srgbClr>
              </a:solidFill>
              <a:latin typeface="Microsoft Yahei"/>
              <a:ea typeface="Microsoft Yahei"/>
              <a:cs typeface="Microsoft Yahei"/>
            </a:endParaRPr>
          </a:p>
        </p:txBody>
      </p:sp>
      <p:sp>
        <p:nvSpPr>
          <p:cNvPr id="38" name="TextBox 38"/>
          <p:cNvSpPr txBox="1"/>
          <p:nvPr/>
        </p:nvSpPr>
        <p:spPr>
          <a:xfrm>
            <a:off x="3628568" y="4477571"/>
            <a:ext cx="2164942" cy="1552257"/>
          </a:xfrm>
          <a:prstGeom prst="rect">
            <a:avLst/>
          </a:prstGeom>
        </p:spPr>
        <p:txBody>
          <a:bodyPr vert="horz" wrap="square" lIns="66008" tIns="33052" rIns="66008" bIns="33052" rtlCol="0" anchor="ctr" anchorCtr="1">
            <a:normAutofit/>
          </a:bodyPr>
          <a:lstStyle/>
          <a:p>
            <a:pPr algn="ctr"/>
            <a:r>
              <a:rPr lang="en-US" sz="1500" dirty="0" err="1">
                <a:solidFill>
                  <a:srgbClr val="FFFDFD">
                    <a:alpha val="100000"/>
                  </a:srgbClr>
                </a:solidFill>
                <a:latin typeface="Microsoft Yahei"/>
                <a:ea typeface="Microsoft Yahei"/>
                <a:cs typeface="Microsoft Yahei"/>
              </a:rPr>
              <a:t>湿度越低，空气越干燥，静电越容易产生。Độ</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ẩm</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càng</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thấp</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không</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khí</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càng</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khô</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và</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càng</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dễ</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tạo</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ra</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tĩnh</a:t>
            </a:r>
            <a:r>
              <a:rPr lang="en-US" sz="1500" dirty="0">
                <a:solidFill>
                  <a:srgbClr val="FFFDFD">
                    <a:alpha val="100000"/>
                  </a:srgbClr>
                </a:solidFill>
                <a:latin typeface="Microsoft Yahei"/>
                <a:ea typeface="Microsoft Yahei"/>
                <a:cs typeface="Microsoft Yahei"/>
              </a:rPr>
              <a:t> </a:t>
            </a:r>
            <a:r>
              <a:rPr lang="en-US" sz="1500" dirty="0" err="1">
                <a:solidFill>
                  <a:srgbClr val="FFFDFD">
                    <a:alpha val="100000"/>
                  </a:srgbClr>
                </a:solidFill>
                <a:latin typeface="Microsoft Yahei"/>
                <a:ea typeface="Microsoft Yahei"/>
                <a:cs typeface="Microsoft Yahei"/>
              </a:rPr>
              <a:t>điện</a:t>
            </a:r>
            <a:r>
              <a:rPr lang="en-US" sz="1500" dirty="0">
                <a:solidFill>
                  <a:srgbClr val="FFFDFD">
                    <a:alpha val="100000"/>
                  </a:srgbClr>
                </a:solidFill>
                <a:latin typeface="Microsoft Yahei"/>
                <a:ea typeface="Microsoft Yahei"/>
                <a:cs typeface="Microsoft Yahei"/>
              </a:rPr>
              <a:t>.</a:t>
            </a:r>
          </a:p>
        </p:txBody>
      </p:sp>
      <p:sp>
        <p:nvSpPr>
          <p:cNvPr id="39" name="TextBox 39"/>
          <p:cNvSpPr txBox="1"/>
          <p:nvPr/>
        </p:nvSpPr>
        <p:spPr>
          <a:xfrm>
            <a:off x="6466794" y="4477571"/>
            <a:ext cx="2164942" cy="1552257"/>
          </a:xfrm>
          <a:prstGeom prst="rect">
            <a:avLst/>
          </a:prstGeom>
        </p:spPr>
        <p:txBody>
          <a:bodyPr vert="horz" wrap="square" lIns="66008" tIns="33052" rIns="66008" bIns="33052" rtlCol="0" anchor="ctr" anchorCtr="1">
            <a:normAutofit fontScale="85000" lnSpcReduction="20000"/>
          </a:bodyPr>
          <a:lstStyle/>
          <a:p>
            <a:pPr algn="ctr">
              <a:lnSpc>
                <a:spcPct val="110000"/>
              </a:lnSpc>
            </a:pPr>
            <a:r>
              <a:rPr lang="en-US" sz="1500" dirty="0" err="1">
                <a:solidFill>
                  <a:srgbClr val="FFFDFD">
                    <a:alpha val="100000"/>
                  </a:srgbClr>
                </a:solidFill>
                <a:latin typeface="Microsoft Yahei"/>
                <a:ea typeface="Microsoft Yahei"/>
                <a:cs typeface="Microsoft Yahei"/>
              </a:rPr>
              <a:t>接触压力越大，接触面积越大，电子转移的机会也越多，从而容易产生静电</a:t>
            </a:r>
            <a:r>
              <a:rPr lang="en-US" sz="1500" dirty="0">
                <a:solidFill>
                  <a:srgbClr val="FFFDFD">
                    <a:alpha val="100000"/>
                  </a:srgbClr>
                </a:solidFill>
                <a:latin typeface="Microsoft Yahei"/>
                <a:ea typeface="Microsoft Yahei"/>
                <a:cs typeface="Microsoft Yahei"/>
              </a:rPr>
              <a:t>。</a:t>
            </a:r>
            <a:r>
              <a:rPr lang="vi-VN" sz="1500" dirty="0">
                <a:solidFill>
                  <a:srgbClr val="FFFDFD">
                    <a:alpha val="100000"/>
                  </a:srgbClr>
                </a:solidFill>
                <a:latin typeface="Microsoft Yahei"/>
                <a:ea typeface="Microsoft Yahei"/>
                <a:cs typeface="Microsoft Yahei"/>
              </a:rPr>
              <a:t>Áp suất tiếp xúc càng lớn thì diện tích tiếp xúc càng lớn và càng có nhiều cơ hội chuyển điện tử, dễ tạo ra tĩnh điện.</a:t>
            </a:r>
            <a:endParaRPr lang="en-US" sz="1500" dirty="0">
              <a:solidFill>
                <a:srgbClr val="FFFDFD">
                  <a:alpha val="100000"/>
                </a:srgbClr>
              </a:solidFill>
              <a:latin typeface="Microsoft Yahei"/>
              <a:ea typeface="Microsoft Yahei"/>
              <a:cs typeface="Microsoft Yahei"/>
            </a:endParaRPr>
          </a:p>
        </p:txBody>
      </p:sp>
      <p:sp>
        <p:nvSpPr>
          <p:cNvPr id="40" name="TextBox 40"/>
          <p:cNvSpPr txBox="1"/>
          <p:nvPr/>
        </p:nvSpPr>
        <p:spPr>
          <a:xfrm>
            <a:off x="9318371" y="4477571"/>
            <a:ext cx="2164942" cy="1552257"/>
          </a:xfrm>
          <a:prstGeom prst="rect">
            <a:avLst/>
          </a:prstGeom>
        </p:spPr>
        <p:txBody>
          <a:bodyPr vert="horz" wrap="square" lIns="66008" tIns="33052" rIns="66008" bIns="33052" rtlCol="0" anchor="ctr" anchorCtr="1">
            <a:normAutofit fontScale="85000" lnSpcReduction="10000"/>
          </a:bodyPr>
          <a:lstStyle/>
          <a:p>
            <a:pPr algn="ctr"/>
            <a:r>
              <a:rPr lang="en-US" sz="1500" dirty="0" err="1">
                <a:solidFill>
                  <a:srgbClr val="FFFDFD">
                    <a:alpha val="100000"/>
                  </a:srgbClr>
                </a:solidFill>
                <a:latin typeface="Microsoft Yahei"/>
                <a:ea typeface="Microsoft Yahei"/>
                <a:cs typeface="Microsoft Yahei"/>
              </a:rPr>
              <a:t>温度变化会影响物体表面电荷的分布和稳定性，从而导致静电的产生</a:t>
            </a:r>
            <a:r>
              <a:rPr lang="en-US" sz="1500" dirty="0">
                <a:solidFill>
                  <a:srgbClr val="FFFDFD">
                    <a:alpha val="100000"/>
                  </a:srgbClr>
                </a:solidFill>
                <a:latin typeface="Microsoft Yahei"/>
                <a:ea typeface="Microsoft Yahei"/>
                <a:cs typeface="Microsoft Yahei"/>
              </a:rPr>
              <a:t>。</a:t>
            </a:r>
            <a:r>
              <a:rPr lang="vi-VN" sz="1500" dirty="0">
                <a:solidFill>
                  <a:srgbClr val="FFFDFD">
                    <a:alpha val="100000"/>
                  </a:srgbClr>
                </a:solidFill>
                <a:latin typeface="Microsoft Yahei"/>
                <a:ea typeface="Microsoft Yahei"/>
                <a:cs typeface="Microsoft Yahei"/>
              </a:rPr>
              <a:t>Sự thay đổi nhiệt độ sẽ ảnh hưởng đến sự phân bố và độ ổn định của điện tích trên bề mặt vật thể, dẫn đến việc tạo ra tĩnh điện.</a:t>
            </a:r>
            <a:endParaRPr lang="en-US" sz="1500" dirty="0">
              <a:solidFill>
                <a:srgbClr val="FFFDFD">
                  <a:alpha val="100000"/>
                </a:srgbClr>
              </a:solidFill>
              <a:latin typeface="Microsoft Yahei"/>
              <a:ea typeface="Microsoft Yahei"/>
              <a:cs typeface="Microsoft Yahei"/>
            </a:endParaRPr>
          </a:p>
        </p:txBody>
      </p:sp>
      <p:sp>
        <p:nvSpPr>
          <p:cNvPr id="41" name="TextBox 41"/>
          <p:cNvSpPr txBox="1"/>
          <p:nvPr/>
        </p:nvSpPr>
        <p:spPr>
          <a:xfrm>
            <a:off x="705451" y="3588593"/>
            <a:ext cx="2267763" cy="490334"/>
          </a:xfrm>
          <a:prstGeom prst="rect">
            <a:avLst/>
          </a:prstGeom>
        </p:spPr>
        <p:txBody>
          <a:bodyPr vert="horz" wrap="square" lIns="66008" tIns="33052" rIns="66008" bIns="33052" rtlCol="0" anchor="ctr" anchorCtr="1">
            <a:normAutofit fontScale="62500" lnSpcReduction="20000"/>
          </a:bodyPr>
          <a:lstStyle/>
          <a:p>
            <a:pPr algn="ctr">
              <a:lnSpc>
                <a:spcPct val="150000"/>
              </a:lnSpc>
            </a:pPr>
            <a:r>
              <a:rPr lang="en-US" sz="2025" b="1" dirty="0" err="1">
                <a:solidFill>
                  <a:srgbClr val="FFFFFF">
                    <a:alpha val="100000"/>
                  </a:srgbClr>
                </a:solidFill>
                <a:latin typeface="Microsoft Yahei"/>
                <a:ea typeface="Microsoft Yahei"/>
                <a:cs typeface="Microsoft Yahei"/>
              </a:rPr>
              <a:t>材料性质Tính</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chất</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vật</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liệu</a:t>
            </a:r>
            <a:endParaRPr lang="en-US" sz="2025" b="1" dirty="0">
              <a:solidFill>
                <a:srgbClr val="FFFFFF">
                  <a:alpha val="100000"/>
                </a:srgbClr>
              </a:solidFill>
              <a:latin typeface="Microsoft Yahei"/>
              <a:ea typeface="Microsoft Yahei"/>
              <a:cs typeface="Microsoft Yahei"/>
            </a:endParaRPr>
          </a:p>
        </p:txBody>
      </p:sp>
      <p:sp>
        <p:nvSpPr>
          <p:cNvPr id="42" name="TextBox 42"/>
          <p:cNvSpPr txBox="1"/>
          <p:nvPr/>
        </p:nvSpPr>
        <p:spPr>
          <a:xfrm>
            <a:off x="3628568" y="3588593"/>
            <a:ext cx="2267763" cy="490334"/>
          </a:xfrm>
          <a:prstGeom prst="rect">
            <a:avLst/>
          </a:prstGeom>
        </p:spPr>
        <p:txBody>
          <a:bodyPr vert="horz" wrap="square" lIns="66008" tIns="33052" rIns="66008" bIns="33052" rtlCol="0" anchor="ctr" anchorCtr="1">
            <a:normAutofit fontScale="62500" lnSpcReduction="20000"/>
          </a:bodyPr>
          <a:lstStyle/>
          <a:p>
            <a:pPr algn="ctr">
              <a:lnSpc>
                <a:spcPct val="150000"/>
              </a:lnSpc>
            </a:pPr>
            <a:r>
              <a:rPr lang="en-US" sz="2025" b="1" dirty="0" err="1">
                <a:solidFill>
                  <a:srgbClr val="FFFFFF">
                    <a:alpha val="100000"/>
                  </a:srgbClr>
                </a:solidFill>
                <a:latin typeface="Microsoft Yahei"/>
                <a:ea typeface="Microsoft Yahei"/>
                <a:cs typeface="Microsoft Yahei"/>
              </a:rPr>
              <a:t>环境湿度</a:t>
            </a:r>
            <a:r>
              <a:rPr lang="vi-VN" sz="2025" b="1" dirty="0">
                <a:solidFill>
                  <a:srgbClr val="FFFFFF">
                    <a:alpha val="100000"/>
                  </a:srgbClr>
                </a:solidFill>
                <a:latin typeface="Microsoft Yahei"/>
                <a:ea typeface="Microsoft Yahei"/>
                <a:cs typeface="Microsoft Yahei"/>
              </a:rPr>
              <a:t>độ ẩm môi trường</a:t>
            </a:r>
            <a:endParaRPr lang="en-US" sz="2025" b="1" dirty="0">
              <a:solidFill>
                <a:srgbClr val="FFFFFF">
                  <a:alpha val="100000"/>
                </a:srgbClr>
              </a:solidFill>
              <a:latin typeface="Microsoft Yahei"/>
              <a:ea typeface="Microsoft Yahei"/>
              <a:cs typeface="Microsoft Yahei"/>
            </a:endParaRPr>
          </a:p>
        </p:txBody>
      </p:sp>
      <p:sp>
        <p:nvSpPr>
          <p:cNvPr id="43" name="TextBox 43"/>
          <p:cNvSpPr txBox="1"/>
          <p:nvPr/>
        </p:nvSpPr>
        <p:spPr>
          <a:xfrm>
            <a:off x="6433598" y="3588593"/>
            <a:ext cx="2267763" cy="490334"/>
          </a:xfrm>
          <a:prstGeom prst="rect">
            <a:avLst/>
          </a:prstGeom>
        </p:spPr>
        <p:txBody>
          <a:bodyPr vert="horz" wrap="square" lIns="66008" tIns="33052" rIns="66008" bIns="33052" rtlCol="0" anchor="ctr" anchorCtr="1">
            <a:normAutofit fontScale="70000" lnSpcReduction="20000"/>
          </a:bodyPr>
          <a:lstStyle/>
          <a:p>
            <a:pPr algn="ctr">
              <a:lnSpc>
                <a:spcPct val="150000"/>
              </a:lnSpc>
            </a:pPr>
            <a:r>
              <a:rPr lang="en-US" sz="2025" b="1" dirty="0" err="1">
                <a:solidFill>
                  <a:srgbClr val="FFFFFF">
                    <a:alpha val="100000"/>
                  </a:srgbClr>
                </a:solidFill>
                <a:latin typeface="Microsoft Yahei"/>
                <a:ea typeface="Microsoft Yahei"/>
                <a:cs typeface="Microsoft Yahei"/>
              </a:rPr>
              <a:t>接触压力áp</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lực</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tiếp</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xúc</a:t>
            </a:r>
            <a:endParaRPr lang="en-US" sz="2025" b="1" dirty="0">
              <a:solidFill>
                <a:srgbClr val="FFFFFF">
                  <a:alpha val="100000"/>
                </a:srgbClr>
              </a:solidFill>
              <a:latin typeface="Microsoft Yahei"/>
              <a:ea typeface="Microsoft Yahei"/>
              <a:cs typeface="Microsoft Yahei"/>
            </a:endParaRPr>
          </a:p>
        </p:txBody>
      </p:sp>
      <p:sp>
        <p:nvSpPr>
          <p:cNvPr id="44" name="TextBox 44"/>
          <p:cNvSpPr txBox="1"/>
          <p:nvPr/>
        </p:nvSpPr>
        <p:spPr>
          <a:xfrm>
            <a:off x="9265251" y="3588593"/>
            <a:ext cx="2267763" cy="490334"/>
          </a:xfrm>
          <a:prstGeom prst="rect">
            <a:avLst/>
          </a:prstGeom>
        </p:spPr>
        <p:txBody>
          <a:bodyPr vert="horz" wrap="square" lIns="66008" tIns="33052" rIns="66008" bIns="33052" rtlCol="0" anchor="ctr" anchorCtr="1">
            <a:normAutofit fontScale="62500" lnSpcReduction="20000"/>
          </a:bodyPr>
          <a:lstStyle/>
          <a:p>
            <a:pPr algn="ctr">
              <a:lnSpc>
                <a:spcPct val="150000"/>
              </a:lnSpc>
            </a:pPr>
            <a:r>
              <a:rPr lang="en-US" sz="2025" b="1" dirty="0" err="1">
                <a:solidFill>
                  <a:srgbClr val="FFFFFF">
                    <a:alpha val="100000"/>
                  </a:srgbClr>
                </a:solidFill>
                <a:latin typeface="Microsoft Yahei"/>
                <a:ea typeface="Microsoft Yahei"/>
                <a:cs typeface="Microsoft Yahei"/>
              </a:rPr>
              <a:t>温度变化thay</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đổi</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nhiệt</a:t>
            </a:r>
            <a:r>
              <a:rPr lang="en-US" sz="2025" b="1" dirty="0">
                <a:solidFill>
                  <a:srgbClr val="FFFFFF">
                    <a:alpha val="100000"/>
                  </a:srgbClr>
                </a:solidFill>
                <a:latin typeface="Microsoft Yahei"/>
                <a:ea typeface="Microsoft Yahei"/>
                <a:cs typeface="Microsoft Yahei"/>
              </a:rPr>
              <a:t> </a:t>
            </a:r>
            <a:r>
              <a:rPr lang="en-US" sz="2025" b="1" dirty="0" err="1">
                <a:solidFill>
                  <a:srgbClr val="FFFFFF">
                    <a:alpha val="100000"/>
                  </a:srgbClr>
                </a:solidFill>
                <a:latin typeface="Microsoft Yahei"/>
                <a:ea typeface="Microsoft Yahei"/>
                <a:cs typeface="Microsoft Yahei"/>
              </a:rPr>
              <a:t>độ</a:t>
            </a:r>
            <a:endParaRPr lang="en-US" sz="2025" b="1" dirty="0">
              <a:solidFill>
                <a:srgbClr val="FFFFFF">
                  <a:alpha val="100000"/>
                </a:srgbClr>
              </a:solidFill>
              <a:latin typeface="Microsoft Yahei"/>
              <a:ea typeface="Microsoft Yahei"/>
              <a:cs typeface="Microsoft Yahei"/>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3.12.17"/>
  <p:tag name="AS_TITLE" val="Spire.Presentation for .NET "/>
  <p:tag name="AS_VERSION" val="2.1.0.0"/>
</p:tagLst>
</file>

<file path=ppt/theme/theme1.xml><?xml version="1.0" encoding="utf-8"?>
<a:theme xmlns:a="http://schemas.openxmlformats.org/drawingml/2006/main" name="Office Theme">
  <a:themeElements>
    <a:clrScheme name="Office">
      <a:dk1>
        <a:srgbClr val="000000"/>
      </a:dk1>
      <a:lt1>
        <a:srgbClr val="EFFFFD"/>
      </a:lt1>
      <a:dk2>
        <a:srgbClr val="003C35"/>
      </a:dk2>
      <a:lt2>
        <a:srgbClr val="FFFFFF"/>
      </a:lt2>
      <a:accent1>
        <a:srgbClr val="00A5B2"/>
      </a:accent1>
      <a:accent2>
        <a:srgbClr val="52C6B8"/>
      </a:accent2>
      <a:accent3>
        <a:srgbClr val="00657D"/>
      </a:accent3>
      <a:accent4>
        <a:srgbClr val="58C19B"/>
      </a:accent4>
      <a:accent5>
        <a:srgbClr val="6DD690"/>
      </a:accent5>
      <a:accent6>
        <a:srgbClr val="9CCAFF"/>
      </a:accent6>
      <a:hlink>
        <a:srgbClr val="0000FF"/>
      </a:hlink>
      <a:folHlink>
        <a:srgbClr val="800080"/>
      </a:folHlink>
    </a:clrScheme>
    <a:fontScheme name="Office">
      <a:majorFont>
        <a:latin typeface="Calibri"/>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ujr" typeface="Shruti"/>
        <a:font script="Viet" typeface="Times New Roman"/>
        <a:font script="Arab" typeface="Times New Roman"/>
        <a:font script="Hebr" typeface="Times New Roman"/>
        <a:font script="Telu" typeface="Gautami"/>
        <a:font script="Ethi" typeface="Nyala"/>
        <a:font script="Jpan" typeface="ＭＳ Ｐゴシック"/>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宋体"/>
        <a:font script="Guru" typeface="Raavi"/>
        <a:font script="Thaa" typeface="MV Boli"/>
        <a:font script="Cans" typeface="Euphemia"/>
        <a:font script="Hang" typeface="맑은 고딕"/>
        <a:font script="Syrc" typeface="Estrangelo Edessa"/>
      </a:majorFont>
      <a:minorFont>
        <a:latin typeface="Calibri"/>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ujr" typeface="Shruti"/>
        <a:font script="Viet" typeface="Arial"/>
        <a:font script="Arab" typeface="Arial"/>
        <a:font script="Hebr" typeface="Arial"/>
        <a:font script="Telu" typeface="Gautami"/>
        <a:font script="Ethi" typeface="Nyala"/>
        <a:font script="Jpan" typeface="ＭＳ Ｐ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宋体"/>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2636</Words>
  <Application>Microsoft Office PowerPoint</Application>
  <PresentationFormat>宽屏</PresentationFormat>
  <Paragraphs>223</Paragraphs>
  <Slides>27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Microsoft Yahei</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WANG MASTER</cp:lastModifiedBy>
  <cp:revision>11</cp:revision>
  <dcterms:created xsi:type="dcterms:W3CDTF">2006-08-16T00:00:00Z</dcterms:created>
  <dcterms:modified xsi:type="dcterms:W3CDTF">2024-07-31T04:04:30Z</dcterms:modified>
</cp:coreProperties>
</file>